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Open Sans" panose="020B0606030504020204" pitchFamily="34" charset="0"/>
      <p:regular r:id="rId24"/>
    </p:embeddedFont>
    <p:embeddedFont>
      <p:font typeface="Open Sans Bold" panose="020B0604020202020204" charset="0"/>
      <p:regular r:id="rId25"/>
    </p:embeddedFont>
    <p:embeddedFont>
      <p:font typeface="Rubik" panose="020B0604020202020204" charset="-79"/>
      <p:regular r:id="rId26"/>
    </p:embeddedFont>
    <p:embeddedFont>
      <p:font typeface="Rubik Bold" panose="020B0604020202020204" charset="-79"/>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47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bioinformatica è una disciplina che combina biologia, informatica e statistica per analizzare e interpretare enormi quantità di dati biologici. È particolarmente utile nell'analisi dei genomi, nella ricerca su malattie genetiche e nella comprensione della biologia dei virus come SARS-CoV-2. Grazie agli strumenti computazionali, possiamo studiare le sequenze di DNA e RNA in modo efficiente e preciso.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Il nostro obiettivo è analizzare un dataset di sequenze di SARS-CoV-2 per valutarne la qualità e allinearlo al genoma di riferimento. Per farlo, abbiamo seguito un workflow che include diverse fasi: prima abbiamo effettuato un controllo qualità con FASTQC, poi abbiamo provato a migliorare i dati con il trimming, infine abbiamo eseguito il mapping delle sequenze con Bowtie2 e visualizzato i risultati con IGV e JBrowse. Questo ci ha permesso di comprendere meglio la qualità dei dati e le possibili variazioni nel genoma del virus.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Il sequenziamento del DNA è una tecnica che ci permette di leggere l'ordine dei nucleotidi in un frammento di DNA. Per questa analisi, è stata utilizzata la tecnologia Illumina, una delle più avanzate nel campo del sequenziamento di nuova generazione (NGS). Un aspetto importante è il sequenziamento paired-end, che permette di leggere entrambe le estremità di ogni frammento, migliorando la precisione dell’allineamento e l'identificazione di mutazioni. Grazie a queste tecnologie, possiamo analizzare il genoma di SARS-CoV-2 in modo rapido ed efficace.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 dati ottenuti dal sequenziamento vengono salvati nel formato FASTQ, che include non solo la sequenza del DNA, ma anche i punteggi di qualità per ogni base. Ogni read è composta da quattro righe: un identificatore, la sequenza nucleotidica, un separatore e i punteggi di qualità. La qualità delle basi è misurata con il Phred Quality Score: un valore alto indica che la base è stata letta con alta affidabilità. Per esempio, un punteggio Q30 significa che la probabilità di errore è solo dello 0.1%. Questo valore è cruciale perché influisce direttamente sull’accuratezza delle analisi successive, come il mapping e l'identificazione di mutazioni.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Durante il processo di trimming con Trimmomatic, sono stati utilizzati parametri specifici per migliorare la qualità delle reads e rimuovere sequenze indesiderate.</a:t>
            </a:r>
          </a:p>
          <a:p>
            <a:endParaRPr lang="en-US"/>
          </a:p>
          <a:p>
            <a:r>
              <a:rPr lang="en-US"/>
              <a:t>È stata applicata l’opzione ILLUMINACLIP, utilizzando il database di adattatori Nextera con palindrome mode, per riconoscere e rimuovere adattatori nelle reads paired-end. Si è scelto un valore di 2 mismatches per bilanciare sensibilità e specificità, mentre la soglia di clipping a 10 ha garantito che solo sequenze adattatrici con una buona corrispondenza venissero eliminate.</a:t>
            </a:r>
          </a:p>
          <a:p>
            <a:endParaRPr lang="en-US"/>
          </a:p>
          <a:p>
            <a:r>
              <a:rPr lang="en-US"/>
              <a:t>Per migliorare la qualità, è stato usato SLIDINGWINDOW (4:25), che rimuove le porzioni finali delle reads quando la qualità media su una finestra di 4 basi scende sotto Q25, evitando di conservare dati di scarsa affidabilità. Inoltre, LEADING:5 e TRAILING:5 hanno eliminato eventuali basi con qualità inferiore a Q5 agli estremi delle reads, prevenendo errori nell’allineamento. Infine, MINLEN:75 ha assicurato che le reads troppo corte, potenzialmente non mappabili in modo univoco, venissero rimosse.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Durante il processo di trimming con Trimmomatic, sono stati utilizzati parametri specifici per migliorare la qualità delle reads e rimuovere sequenze indesiderate.</a:t>
            </a:r>
          </a:p>
          <a:p>
            <a:endParaRPr lang="en-US"/>
          </a:p>
          <a:p>
            <a:r>
              <a:rPr lang="en-US"/>
              <a:t>È stata applicata l’opzione ILLUMINACLIP, utilizzando il database di adattatori Nextera con palindrome mode, per riconoscere e rimuovere adattatori nelle reads paired-end. Si è scelto un valore di 2 mismatches per bilanciare sensibilità e specificità, mentre la soglia di clipping a 10 ha garantito che solo sequenze adattatrici con una buona corrispondenza venissero eliminate.</a:t>
            </a:r>
          </a:p>
          <a:p>
            <a:endParaRPr lang="en-US"/>
          </a:p>
          <a:p>
            <a:r>
              <a:rPr lang="en-US"/>
              <a:t>Per migliorare la qualità, è stato usato SLIDINGWINDOW (4:25), che rimuove le porzioni finali delle reads quando la qualità media su una finestra di 4 basi scende sotto Q25, evitando di conservare dati di scarsa affidabilità. Inoltre, LEADING:5 e TRAILING:5 hanno eliminato eventuali basi con qualità inferiore a Q5 agli estremi delle reads, prevenendo errori nell’allineamento. Infine, MINLEN:75 ha assicurato che le reads troppo corte, potenzialmente non mappabili in modo univoco, venissero rimosse.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bioinformatica è una disciplina che combina biologia, informatica e statistica per analizzare e interpretare enormi quantità di dati biologici. È particolarmente utile nell'analisi dei genomi, nella ricerca su malattie genetiche e nella comprensione della biologia dei virus come SARS-CoV-2. Grazie agli strumenti computazionali, possiamo studiare le sequenze di DNA e RNA in modo efficiente e preciso.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bioinformatica è una disciplina che combina biologia, informatica e statistica per analizzare e interpretare enormi quantità di dati biologici. È particolarmente utile nell'analisi dei genomi, nella ricerca su malattie genetiche e nella comprensione della biologia dei virus come SARS-CoV-2. Grazie agli strumenti computazionali, possiamo studiare le sequenze di DNA e RNA in modo efficiente e preciso.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bioinformatica è una disciplina che combina biologia, informatica e statistica per analizzare e interpretare enormi quantità di dati biologici. È particolarmente utile nell'analisi dei genomi, nella ricerca su malattie genetiche e nella comprensione della biologia dei virus come SARS-CoV-2. Grazie agli strumenti computazionali, possiamo studiare le sequenze di DNA e RNA in modo efficiente e preciso.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0.sv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6.svg"/></Relationships>
</file>

<file path=ppt/slides/_rels/slide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3A68"/>
        </a:solidFill>
        <a:effectLst/>
      </p:bgPr>
    </p:bg>
    <p:spTree>
      <p:nvGrpSpPr>
        <p:cNvPr id="1" name=""/>
        <p:cNvGrpSpPr/>
        <p:nvPr/>
      </p:nvGrpSpPr>
      <p:grpSpPr>
        <a:xfrm>
          <a:off x="0" y="0"/>
          <a:ext cx="0" cy="0"/>
          <a:chOff x="0" y="0"/>
          <a:chExt cx="0" cy="0"/>
        </a:xfrm>
      </p:grpSpPr>
      <p:sp>
        <p:nvSpPr>
          <p:cNvPr id="2" name="TextBox 2"/>
          <p:cNvSpPr txBox="1"/>
          <p:nvPr/>
        </p:nvSpPr>
        <p:spPr>
          <a:xfrm>
            <a:off x="1475060" y="1466620"/>
            <a:ext cx="10719029" cy="3163648"/>
          </a:xfrm>
          <a:prstGeom prst="rect">
            <a:avLst/>
          </a:prstGeom>
        </p:spPr>
        <p:txBody>
          <a:bodyPr lIns="0" tIns="0" rIns="0" bIns="0" rtlCol="0" anchor="t">
            <a:spAutoFit/>
          </a:bodyPr>
          <a:lstStyle/>
          <a:p>
            <a:pPr algn="l">
              <a:lnSpc>
                <a:spcPts val="8172"/>
              </a:lnSpc>
            </a:pPr>
            <a:r>
              <a:rPr lang="en-US" sz="8694" b="1" spc="-95">
                <a:solidFill>
                  <a:srgbClr val="E26F6F"/>
                </a:solidFill>
                <a:latin typeface="Rubik Bold"/>
                <a:ea typeface="Rubik Bold"/>
                <a:cs typeface="Rubik Bold"/>
                <a:sym typeface="Rubik Bold"/>
              </a:rPr>
              <a:t>ANALISI DI SEQUENZIAMENTO DI SARS-COV-2: </a:t>
            </a:r>
          </a:p>
        </p:txBody>
      </p:sp>
      <p:sp>
        <p:nvSpPr>
          <p:cNvPr id="3" name="Freeform 3"/>
          <p:cNvSpPr/>
          <p:nvPr/>
        </p:nvSpPr>
        <p:spPr>
          <a:xfrm rot="-2700000">
            <a:off x="346502" y="6335726"/>
            <a:ext cx="1897542" cy="5464127"/>
          </a:xfrm>
          <a:custGeom>
            <a:avLst/>
            <a:gdLst/>
            <a:ahLst/>
            <a:cxnLst/>
            <a:rect l="l" t="t" r="r" b="b"/>
            <a:pathLst>
              <a:path w="1897542" h="5464127">
                <a:moveTo>
                  <a:pt x="0" y="0"/>
                </a:moveTo>
                <a:lnTo>
                  <a:pt x="1897543" y="0"/>
                </a:lnTo>
                <a:lnTo>
                  <a:pt x="1897543" y="5464128"/>
                </a:lnTo>
                <a:lnTo>
                  <a:pt x="0" y="54641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it-IT"/>
          </a:p>
        </p:txBody>
      </p:sp>
      <p:sp>
        <p:nvSpPr>
          <p:cNvPr id="4" name="TextBox 4"/>
          <p:cNvSpPr txBox="1"/>
          <p:nvPr/>
        </p:nvSpPr>
        <p:spPr>
          <a:xfrm>
            <a:off x="1475060" y="4591908"/>
            <a:ext cx="8073915" cy="1056384"/>
          </a:xfrm>
          <a:prstGeom prst="rect">
            <a:avLst/>
          </a:prstGeom>
        </p:spPr>
        <p:txBody>
          <a:bodyPr lIns="0" tIns="0" rIns="0" bIns="0" rtlCol="0" anchor="t">
            <a:spAutoFit/>
          </a:bodyPr>
          <a:lstStyle/>
          <a:p>
            <a:pPr marL="0" lvl="0" indent="0" algn="l">
              <a:lnSpc>
                <a:spcPts val="4041"/>
              </a:lnSpc>
              <a:spcBef>
                <a:spcPct val="0"/>
              </a:spcBef>
            </a:pPr>
            <a:r>
              <a:rPr lang="en-US" sz="4299" b="1" spc="-47">
                <a:solidFill>
                  <a:srgbClr val="D39C2C"/>
                </a:solidFill>
                <a:latin typeface="Rubik Bold"/>
                <a:ea typeface="Rubik Bold"/>
                <a:cs typeface="Rubik Bold"/>
                <a:sym typeface="Rubik Bold"/>
              </a:rPr>
              <a:t>Quality Control, Trimming, Mapping e Visualizzazione</a:t>
            </a:r>
          </a:p>
        </p:txBody>
      </p:sp>
      <p:sp>
        <p:nvSpPr>
          <p:cNvPr id="5" name="Freeform 5"/>
          <p:cNvSpPr/>
          <p:nvPr/>
        </p:nvSpPr>
        <p:spPr>
          <a:xfrm>
            <a:off x="9608387" y="4190181"/>
            <a:ext cx="8329070" cy="6042362"/>
          </a:xfrm>
          <a:custGeom>
            <a:avLst/>
            <a:gdLst/>
            <a:ahLst/>
            <a:cxnLst/>
            <a:rect l="l" t="t" r="r" b="b"/>
            <a:pathLst>
              <a:path w="8329070" h="6042362">
                <a:moveTo>
                  <a:pt x="0" y="0"/>
                </a:moveTo>
                <a:lnTo>
                  <a:pt x="8329070" y="0"/>
                </a:lnTo>
                <a:lnTo>
                  <a:pt x="8329070" y="6042362"/>
                </a:lnTo>
                <a:lnTo>
                  <a:pt x="0" y="60423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6" name="TextBox 6"/>
          <p:cNvSpPr txBox="1"/>
          <p:nvPr/>
        </p:nvSpPr>
        <p:spPr>
          <a:xfrm>
            <a:off x="1475060" y="5680956"/>
            <a:ext cx="6687146" cy="705613"/>
          </a:xfrm>
          <a:prstGeom prst="rect">
            <a:avLst/>
          </a:prstGeom>
        </p:spPr>
        <p:txBody>
          <a:bodyPr lIns="0" tIns="0" rIns="0" bIns="0" rtlCol="0" anchor="t">
            <a:spAutoFit/>
          </a:bodyPr>
          <a:lstStyle/>
          <a:p>
            <a:pPr marL="0" lvl="0" indent="0" algn="l">
              <a:lnSpc>
                <a:spcPts val="2813"/>
              </a:lnSpc>
            </a:pPr>
            <a:r>
              <a:rPr lang="en-US" sz="2099" u="none" strike="noStrike" spc="-23">
                <a:solidFill>
                  <a:srgbClr val="FFF6E1"/>
                </a:solidFill>
                <a:latin typeface="Rubik"/>
                <a:ea typeface="Rubik"/>
                <a:cs typeface="Rubik"/>
                <a:sym typeface="Rubik"/>
              </a:rPr>
              <a:t>Presentato da: Giovanni Arcangeli</a:t>
            </a:r>
          </a:p>
          <a:p>
            <a:pPr marL="0" lvl="0" indent="0" algn="l">
              <a:lnSpc>
                <a:spcPts val="2813"/>
              </a:lnSpc>
            </a:pPr>
            <a:r>
              <a:rPr lang="en-US" sz="2099" u="none" strike="noStrike" spc="-23">
                <a:solidFill>
                  <a:srgbClr val="FFF6E1"/>
                </a:solidFill>
                <a:latin typeface="Rubik"/>
                <a:ea typeface="Rubik"/>
                <a:cs typeface="Rubik"/>
                <a:sym typeface="Rubik"/>
              </a:rPr>
              <a:t>Data: 06 Febbraio 2025</a:t>
            </a:r>
          </a:p>
        </p:txBody>
      </p:sp>
      <p:sp>
        <p:nvSpPr>
          <p:cNvPr id="7" name="Freeform 7"/>
          <p:cNvSpPr/>
          <p:nvPr/>
        </p:nvSpPr>
        <p:spPr>
          <a:xfrm rot="-2876349">
            <a:off x="15843316" y="-1575413"/>
            <a:ext cx="1967288" cy="5664966"/>
          </a:xfrm>
          <a:custGeom>
            <a:avLst/>
            <a:gdLst/>
            <a:ahLst/>
            <a:cxnLst/>
            <a:rect l="l" t="t" r="r" b="b"/>
            <a:pathLst>
              <a:path w="1967288" h="5664966">
                <a:moveTo>
                  <a:pt x="0" y="0"/>
                </a:moveTo>
                <a:lnTo>
                  <a:pt x="1967288" y="0"/>
                </a:lnTo>
                <a:lnTo>
                  <a:pt x="1967288" y="5664966"/>
                </a:lnTo>
                <a:lnTo>
                  <a:pt x="0" y="56649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F3A68"/>
        </a:solidFill>
        <a:effectLst/>
      </p:bgPr>
    </p:bg>
    <p:spTree>
      <p:nvGrpSpPr>
        <p:cNvPr id="1" name=""/>
        <p:cNvGrpSpPr/>
        <p:nvPr/>
      </p:nvGrpSpPr>
      <p:grpSpPr>
        <a:xfrm>
          <a:off x="0" y="0"/>
          <a:ext cx="0" cy="0"/>
          <a:chOff x="0" y="0"/>
          <a:chExt cx="0" cy="0"/>
        </a:xfrm>
      </p:grpSpPr>
      <p:sp>
        <p:nvSpPr>
          <p:cNvPr id="2" name="Freeform 2"/>
          <p:cNvSpPr/>
          <p:nvPr/>
        </p:nvSpPr>
        <p:spPr>
          <a:xfrm>
            <a:off x="1028700" y="4741387"/>
            <a:ext cx="4368884" cy="3025452"/>
          </a:xfrm>
          <a:custGeom>
            <a:avLst/>
            <a:gdLst/>
            <a:ahLst/>
            <a:cxnLst/>
            <a:rect l="l" t="t" r="r" b="b"/>
            <a:pathLst>
              <a:path w="4368884" h="3025452">
                <a:moveTo>
                  <a:pt x="0" y="0"/>
                </a:moveTo>
                <a:lnTo>
                  <a:pt x="4368884" y="0"/>
                </a:lnTo>
                <a:lnTo>
                  <a:pt x="4368884" y="3025452"/>
                </a:lnTo>
                <a:lnTo>
                  <a:pt x="0" y="3025452"/>
                </a:lnTo>
                <a:lnTo>
                  <a:pt x="0" y="0"/>
                </a:lnTo>
                <a:close/>
              </a:path>
            </a:pathLst>
          </a:custGeom>
          <a:blipFill>
            <a:blip r:embed="rId2"/>
            <a:stretch>
              <a:fillRect/>
            </a:stretch>
          </a:blipFill>
        </p:spPr>
        <p:txBody>
          <a:bodyPr/>
          <a:lstStyle/>
          <a:p>
            <a:endParaRPr lang="it-IT"/>
          </a:p>
        </p:txBody>
      </p:sp>
      <p:sp>
        <p:nvSpPr>
          <p:cNvPr id="3" name="Freeform 3"/>
          <p:cNvSpPr/>
          <p:nvPr/>
        </p:nvSpPr>
        <p:spPr>
          <a:xfrm>
            <a:off x="13225363" y="4741387"/>
            <a:ext cx="4033937" cy="3025452"/>
          </a:xfrm>
          <a:custGeom>
            <a:avLst/>
            <a:gdLst/>
            <a:ahLst/>
            <a:cxnLst/>
            <a:rect l="l" t="t" r="r" b="b"/>
            <a:pathLst>
              <a:path w="4033937" h="3025452">
                <a:moveTo>
                  <a:pt x="0" y="0"/>
                </a:moveTo>
                <a:lnTo>
                  <a:pt x="4033937" y="0"/>
                </a:lnTo>
                <a:lnTo>
                  <a:pt x="4033937" y="3025452"/>
                </a:lnTo>
                <a:lnTo>
                  <a:pt x="0" y="3025452"/>
                </a:lnTo>
                <a:lnTo>
                  <a:pt x="0" y="0"/>
                </a:lnTo>
                <a:close/>
              </a:path>
            </a:pathLst>
          </a:custGeom>
          <a:blipFill>
            <a:blip r:embed="rId3"/>
            <a:stretch>
              <a:fillRect/>
            </a:stretch>
          </a:blipFill>
        </p:spPr>
        <p:txBody>
          <a:bodyPr/>
          <a:lstStyle/>
          <a:p>
            <a:endParaRPr lang="it-IT"/>
          </a:p>
        </p:txBody>
      </p:sp>
      <p:sp>
        <p:nvSpPr>
          <p:cNvPr id="4" name="Freeform 4"/>
          <p:cNvSpPr/>
          <p:nvPr/>
        </p:nvSpPr>
        <p:spPr>
          <a:xfrm>
            <a:off x="7477084" y="4741387"/>
            <a:ext cx="3333832" cy="3025452"/>
          </a:xfrm>
          <a:custGeom>
            <a:avLst/>
            <a:gdLst/>
            <a:ahLst/>
            <a:cxnLst/>
            <a:rect l="l" t="t" r="r" b="b"/>
            <a:pathLst>
              <a:path w="3333832" h="3025452">
                <a:moveTo>
                  <a:pt x="0" y="0"/>
                </a:moveTo>
                <a:lnTo>
                  <a:pt x="3333832" y="0"/>
                </a:lnTo>
                <a:lnTo>
                  <a:pt x="3333832" y="3025452"/>
                </a:lnTo>
                <a:lnTo>
                  <a:pt x="0" y="3025452"/>
                </a:lnTo>
                <a:lnTo>
                  <a:pt x="0" y="0"/>
                </a:lnTo>
                <a:close/>
              </a:path>
            </a:pathLst>
          </a:custGeom>
          <a:blipFill>
            <a:blip r:embed="rId4"/>
            <a:stretch>
              <a:fillRect/>
            </a:stretch>
          </a:blipFill>
        </p:spPr>
        <p:txBody>
          <a:bodyPr/>
          <a:lstStyle/>
          <a:p>
            <a:endParaRPr lang="it-IT"/>
          </a:p>
        </p:txBody>
      </p:sp>
      <p:sp>
        <p:nvSpPr>
          <p:cNvPr id="5" name="TextBox 5"/>
          <p:cNvSpPr txBox="1"/>
          <p:nvPr/>
        </p:nvSpPr>
        <p:spPr>
          <a:xfrm>
            <a:off x="1028700" y="971550"/>
            <a:ext cx="16230600" cy="34531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Tuttavia, il grafico </a:t>
            </a:r>
            <a:r>
              <a:rPr lang="en-US" sz="2799" b="1">
                <a:solidFill>
                  <a:srgbClr val="FFFFFF"/>
                </a:solidFill>
                <a:latin typeface="Open Sans Bold"/>
                <a:ea typeface="Open Sans Bold"/>
                <a:cs typeface="Open Sans Bold"/>
                <a:sym typeface="Open Sans Bold"/>
              </a:rPr>
              <a:t>”Per Base Sequence Content”</a:t>
            </a:r>
            <a:r>
              <a:rPr lang="en-US" sz="2799">
                <a:solidFill>
                  <a:srgbClr val="FFFFFF"/>
                </a:solidFill>
                <a:latin typeface="Open Sans"/>
                <a:ea typeface="Open Sans"/>
                <a:cs typeface="Open Sans"/>
                <a:sym typeface="Open Sans"/>
              </a:rPr>
              <a:t> (Figura 4) ha rivelato una distorsione nella composizione delle basi nelle prime 15 posizioni, suggerendo la presenza di sequenze sovrarappresentate. Ipotesi confermata dal modulo ”</a:t>
            </a:r>
            <a:r>
              <a:rPr lang="en-US" sz="2799" b="1">
                <a:solidFill>
                  <a:srgbClr val="FFFFFF"/>
                </a:solidFill>
                <a:latin typeface="Open Sans Bold"/>
                <a:ea typeface="Open Sans Bold"/>
                <a:cs typeface="Open Sans Bold"/>
                <a:sym typeface="Open Sans Bold"/>
              </a:rPr>
              <a:t>Overrepresented Sequences”</a:t>
            </a:r>
            <a:r>
              <a:rPr lang="en-US" sz="2799">
                <a:solidFill>
                  <a:srgbClr val="FFFFFF"/>
                </a:solidFill>
                <a:latin typeface="Open Sans"/>
                <a:ea typeface="Open Sans"/>
                <a:cs typeface="Open Sans"/>
                <a:sym typeface="Open Sans"/>
              </a:rPr>
              <a:t> (Figura 5), che ha riportato diverse sequenze,tra cui una sequenza di sole N nelle prime posizioni. Inoltre è stata rilevata una possibile presenza di sequenze Nextera. Per quanto riguarda il grafico </a:t>
            </a:r>
            <a:r>
              <a:rPr lang="en-US" sz="2799" b="1">
                <a:solidFill>
                  <a:srgbClr val="FFFFFF"/>
                </a:solidFill>
                <a:latin typeface="Open Sans Bold"/>
                <a:ea typeface="Open Sans Bold"/>
                <a:cs typeface="Open Sans Bold"/>
                <a:sym typeface="Open Sans Bold"/>
              </a:rPr>
              <a:t>”Per Sequence GC content”</a:t>
            </a:r>
            <a:r>
              <a:rPr lang="en-US" sz="2799">
                <a:solidFill>
                  <a:srgbClr val="FFFFFF"/>
                </a:solidFill>
                <a:latin typeface="Open Sans"/>
                <a:ea typeface="Open Sans"/>
                <a:cs typeface="Open Sans"/>
                <a:sym typeface="Open Sans"/>
              </a:rPr>
              <a:t> (Figura 6), seppur viene segnalato un fail, la funzione si discosta di poco da quella prevista</a:t>
            </a:r>
          </a:p>
        </p:txBody>
      </p:sp>
      <p:sp>
        <p:nvSpPr>
          <p:cNvPr id="6" name="TextBox 6"/>
          <p:cNvSpPr txBox="1"/>
          <p:nvPr/>
        </p:nvSpPr>
        <p:spPr>
          <a:xfrm>
            <a:off x="1028700" y="7824470"/>
            <a:ext cx="4513095" cy="19672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Figura 5: Il grafico mostra la proporzione di ciascuna base in ciascuna posizione lungo le reads</a:t>
            </a:r>
          </a:p>
        </p:txBody>
      </p:sp>
      <p:sp>
        <p:nvSpPr>
          <p:cNvPr id="7" name="TextBox 7"/>
          <p:cNvSpPr txBox="1"/>
          <p:nvPr/>
        </p:nvSpPr>
        <p:spPr>
          <a:xfrm>
            <a:off x="6959558" y="7824470"/>
            <a:ext cx="4368884" cy="14719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Figura 6: Tabella delle sequenze overrepresented di read1</a:t>
            </a:r>
          </a:p>
        </p:txBody>
      </p:sp>
      <p:sp>
        <p:nvSpPr>
          <p:cNvPr id="8" name="TextBox 8"/>
          <p:cNvSpPr txBox="1"/>
          <p:nvPr/>
        </p:nvSpPr>
        <p:spPr>
          <a:xfrm>
            <a:off x="13057890" y="7824470"/>
            <a:ext cx="4368884" cy="14719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Figura 7: Il grafico mostra una leggera differenza con la funzione prevista.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F3A68"/>
        </a:solidFill>
        <a:effectLst/>
      </p:bgPr>
    </p:bg>
    <p:spTree>
      <p:nvGrpSpPr>
        <p:cNvPr id="1" name=""/>
        <p:cNvGrpSpPr/>
        <p:nvPr/>
      </p:nvGrpSpPr>
      <p:grpSpPr>
        <a:xfrm>
          <a:off x="0" y="0"/>
          <a:ext cx="0" cy="0"/>
          <a:chOff x="0" y="0"/>
          <a:chExt cx="0" cy="0"/>
        </a:xfrm>
      </p:grpSpPr>
      <p:sp>
        <p:nvSpPr>
          <p:cNvPr id="2" name="Freeform 2"/>
          <p:cNvSpPr/>
          <p:nvPr/>
        </p:nvSpPr>
        <p:spPr>
          <a:xfrm>
            <a:off x="3430018" y="8541031"/>
            <a:ext cx="713357" cy="717269"/>
          </a:xfrm>
          <a:custGeom>
            <a:avLst/>
            <a:gdLst/>
            <a:ahLst/>
            <a:cxnLst/>
            <a:rect l="l" t="t" r="r" b="b"/>
            <a:pathLst>
              <a:path w="713357" h="717269">
                <a:moveTo>
                  <a:pt x="0" y="0"/>
                </a:moveTo>
                <a:lnTo>
                  <a:pt x="713357" y="0"/>
                </a:lnTo>
                <a:lnTo>
                  <a:pt x="713357" y="717269"/>
                </a:lnTo>
                <a:lnTo>
                  <a:pt x="0" y="717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3" name="TextBox 3"/>
          <p:cNvSpPr txBox="1"/>
          <p:nvPr/>
        </p:nvSpPr>
        <p:spPr>
          <a:xfrm>
            <a:off x="6959558" y="6386853"/>
            <a:ext cx="4368884" cy="14719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Figura 8: Il grafico non evidenzia alcun valore anomalo.</a:t>
            </a:r>
          </a:p>
        </p:txBody>
      </p:sp>
      <p:sp>
        <p:nvSpPr>
          <p:cNvPr id="4" name="Freeform 4"/>
          <p:cNvSpPr/>
          <p:nvPr/>
        </p:nvSpPr>
        <p:spPr>
          <a:xfrm>
            <a:off x="9144000" y="7500149"/>
            <a:ext cx="713357" cy="717269"/>
          </a:xfrm>
          <a:custGeom>
            <a:avLst/>
            <a:gdLst/>
            <a:ahLst/>
            <a:cxnLst/>
            <a:rect l="l" t="t" r="r" b="b"/>
            <a:pathLst>
              <a:path w="713357" h="717269">
                <a:moveTo>
                  <a:pt x="0" y="0"/>
                </a:moveTo>
                <a:lnTo>
                  <a:pt x="713357" y="0"/>
                </a:lnTo>
                <a:lnTo>
                  <a:pt x="713357" y="717268"/>
                </a:lnTo>
                <a:lnTo>
                  <a:pt x="0" y="7172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5" name="Freeform 5"/>
          <p:cNvSpPr/>
          <p:nvPr/>
        </p:nvSpPr>
        <p:spPr>
          <a:xfrm>
            <a:off x="14879771" y="8182397"/>
            <a:ext cx="713357" cy="717269"/>
          </a:xfrm>
          <a:custGeom>
            <a:avLst/>
            <a:gdLst/>
            <a:ahLst/>
            <a:cxnLst/>
            <a:rect l="l" t="t" r="r" b="b"/>
            <a:pathLst>
              <a:path w="713357" h="717269">
                <a:moveTo>
                  <a:pt x="0" y="0"/>
                </a:moveTo>
                <a:lnTo>
                  <a:pt x="713356" y="0"/>
                </a:lnTo>
                <a:lnTo>
                  <a:pt x="713356" y="717269"/>
                </a:lnTo>
                <a:lnTo>
                  <a:pt x="0" y="717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6" name="Freeform 6"/>
          <p:cNvSpPr/>
          <p:nvPr/>
        </p:nvSpPr>
        <p:spPr>
          <a:xfrm>
            <a:off x="1028700" y="3196298"/>
            <a:ext cx="4282418" cy="3019105"/>
          </a:xfrm>
          <a:custGeom>
            <a:avLst/>
            <a:gdLst/>
            <a:ahLst/>
            <a:cxnLst/>
            <a:rect l="l" t="t" r="r" b="b"/>
            <a:pathLst>
              <a:path w="4282418" h="3019105">
                <a:moveTo>
                  <a:pt x="0" y="0"/>
                </a:moveTo>
                <a:lnTo>
                  <a:pt x="4282418" y="0"/>
                </a:lnTo>
                <a:lnTo>
                  <a:pt x="4282418" y="3019105"/>
                </a:lnTo>
                <a:lnTo>
                  <a:pt x="0" y="3019105"/>
                </a:lnTo>
                <a:lnTo>
                  <a:pt x="0" y="0"/>
                </a:lnTo>
                <a:close/>
              </a:path>
            </a:pathLst>
          </a:custGeom>
          <a:blipFill>
            <a:blip r:embed="rId4"/>
            <a:stretch>
              <a:fillRect/>
            </a:stretch>
          </a:blipFill>
        </p:spPr>
        <p:txBody>
          <a:bodyPr/>
          <a:lstStyle/>
          <a:p>
            <a:endParaRPr lang="it-IT"/>
          </a:p>
        </p:txBody>
      </p:sp>
      <p:sp>
        <p:nvSpPr>
          <p:cNvPr id="7" name="Freeform 7"/>
          <p:cNvSpPr/>
          <p:nvPr/>
        </p:nvSpPr>
        <p:spPr>
          <a:xfrm>
            <a:off x="13213598" y="3196298"/>
            <a:ext cx="4045702" cy="3019105"/>
          </a:xfrm>
          <a:custGeom>
            <a:avLst/>
            <a:gdLst/>
            <a:ahLst/>
            <a:cxnLst/>
            <a:rect l="l" t="t" r="r" b="b"/>
            <a:pathLst>
              <a:path w="4045702" h="3019105">
                <a:moveTo>
                  <a:pt x="0" y="0"/>
                </a:moveTo>
                <a:lnTo>
                  <a:pt x="4045702" y="0"/>
                </a:lnTo>
                <a:lnTo>
                  <a:pt x="4045702" y="3019105"/>
                </a:lnTo>
                <a:lnTo>
                  <a:pt x="0" y="3019105"/>
                </a:lnTo>
                <a:lnTo>
                  <a:pt x="0" y="0"/>
                </a:lnTo>
                <a:close/>
              </a:path>
            </a:pathLst>
          </a:custGeom>
          <a:blipFill>
            <a:blip r:embed="rId5"/>
            <a:stretch>
              <a:fillRect/>
            </a:stretch>
          </a:blipFill>
        </p:spPr>
        <p:txBody>
          <a:bodyPr/>
          <a:lstStyle/>
          <a:p>
            <a:endParaRPr lang="it-IT"/>
          </a:p>
        </p:txBody>
      </p:sp>
      <p:sp>
        <p:nvSpPr>
          <p:cNvPr id="8" name="Freeform 8"/>
          <p:cNvSpPr/>
          <p:nvPr/>
        </p:nvSpPr>
        <p:spPr>
          <a:xfrm>
            <a:off x="7006581" y="3196298"/>
            <a:ext cx="4274839" cy="3019105"/>
          </a:xfrm>
          <a:custGeom>
            <a:avLst/>
            <a:gdLst/>
            <a:ahLst/>
            <a:cxnLst/>
            <a:rect l="l" t="t" r="r" b="b"/>
            <a:pathLst>
              <a:path w="4274839" h="3019105">
                <a:moveTo>
                  <a:pt x="0" y="0"/>
                </a:moveTo>
                <a:lnTo>
                  <a:pt x="4274838" y="0"/>
                </a:lnTo>
                <a:lnTo>
                  <a:pt x="4274838" y="3019105"/>
                </a:lnTo>
                <a:lnTo>
                  <a:pt x="0" y="3019105"/>
                </a:lnTo>
                <a:lnTo>
                  <a:pt x="0" y="0"/>
                </a:lnTo>
                <a:close/>
              </a:path>
            </a:pathLst>
          </a:custGeom>
          <a:blipFill>
            <a:blip r:embed="rId6"/>
            <a:stretch>
              <a:fillRect/>
            </a:stretch>
          </a:blipFill>
        </p:spPr>
        <p:txBody>
          <a:bodyPr/>
          <a:lstStyle/>
          <a:p>
            <a:endParaRPr lang="it-IT"/>
          </a:p>
        </p:txBody>
      </p:sp>
      <p:sp>
        <p:nvSpPr>
          <p:cNvPr id="9" name="TextBox 9"/>
          <p:cNvSpPr txBox="1"/>
          <p:nvPr/>
        </p:nvSpPr>
        <p:spPr>
          <a:xfrm>
            <a:off x="1028700" y="1496695"/>
            <a:ext cx="16230600" cy="14719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L’analisi di FASTQC su read2 ha prodotto risultati simili a quelli ottenuti per read1. La qualità generale delle reads è risultata buona, come mostrato dai grafici </a:t>
            </a:r>
            <a:r>
              <a:rPr lang="en-US" sz="2799" b="1">
                <a:solidFill>
                  <a:srgbClr val="FFFFFF"/>
                </a:solidFill>
                <a:latin typeface="Open Sans Bold"/>
                <a:ea typeface="Open Sans Bold"/>
                <a:cs typeface="Open Sans Bold"/>
                <a:sym typeface="Open Sans Bold"/>
              </a:rPr>
              <a:t>”Per Base Sequence Quality”</a:t>
            </a:r>
            <a:r>
              <a:rPr lang="en-US" sz="2799">
                <a:solidFill>
                  <a:srgbClr val="FFFFFF"/>
                </a:solidFill>
                <a:latin typeface="Open Sans"/>
                <a:ea typeface="Open Sans"/>
                <a:cs typeface="Open Sans"/>
                <a:sym typeface="Open Sans"/>
              </a:rPr>
              <a:t> (Figura 7), </a:t>
            </a:r>
            <a:r>
              <a:rPr lang="en-US" sz="2799" b="1">
                <a:solidFill>
                  <a:srgbClr val="FFFFFF"/>
                </a:solidFill>
                <a:latin typeface="Open Sans Bold"/>
                <a:ea typeface="Open Sans Bold"/>
                <a:cs typeface="Open Sans Bold"/>
                <a:sym typeface="Open Sans Bold"/>
              </a:rPr>
              <a:t>”Per Tile Sequence Quality” </a:t>
            </a:r>
            <a:r>
              <a:rPr lang="en-US" sz="2799">
                <a:solidFill>
                  <a:srgbClr val="FFFFFF"/>
                </a:solidFill>
                <a:latin typeface="Open Sans"/>
                <a:ea typeface="Open Sans"/>
                <a:cs typeface="Open Sans"/>
                <a:sym typeface="Open Sans"/>
              </a:rPr>
              <a:t>(Figura 8) e </a:t>
            </a:r>
            <a:r>
              <a:rPr lang="en-US" sz="2799" b="1">
                <a:solidFill>
                  <a:srgbClr val="FFFFFF"/>
                </a:solidFill>
                <a:latin typeface="Open Sans Bold"/>
                <a:ea typeface="Open Sans Bold"/>
                <a:cs typeface="Open Sans Bold"/>
                <a:sym typeface="Open Sans Bold"/>
              </a:rPr>
              <a:t>”Per Sequence Quality Scores”</a:t>
            </a:r>
            <a:r>
              <a:rPr lang="en-US" sz="2799">
                <a:solidFill>
                  <a:srgbClr val="FFFFFF"/>
                </a:solidFill>
                <a:latin typeface="Open Sans"/>
                <a:ea typeface="Open Sans"/>
                <a:cs typeface="Open Sans"/>
                <a:sym typeface="Open Sans"/>
              </a:rPr>
              <a:t> (Figura 9).</a:t>
            </a:r>
          </a:p>
        </p:txBody>
      </p:sp>
      <p:sp>
        <p:nvSpPr>
          <p:cNvPr id="10" name="TextBox 10"/>
          <p:cNvSpPr txBox="1"/>
          <p:nvPr/>
        </p:nvSpPr>
        <p:spPr>
          <a:xfrm>
            <a:off x="1028700" y="1104900"/>
            <a:ext cx="12771933" cy="448945"/>
          </a:xfrm>
          <a:prstGeom prst="rect">
            <a:avLst/>
          </a:prstGeom>
        </p:spPr>
        <p:txBody>
          <a:bodyPr lIns="0" tIns="0" rIns="0" bIns="0" rtlCol="0" anchor="t">
            <a:spAutoFit/>
          </a:bodyPr>
          <a:lstStyle/>
          <a:p>
            <a:pPr marL="0" lvl="0" indent="0" algn="l">
              <a:lnSpc>
                <a:spcPts val="3290"/>
              </a:lnSpc>
              <a:spcBef>
                <a:spcPct val="0"/>
              </a:spcBef>
            </a:pPr>
            <a:r>
              <a:rPr lang="en-US" sz="3500" b="1" spc="-38">
                <a:solidFill>
                  <a:srgbClr val="D39C2C"/>
                </a:solidFill>
                <a:latin typeface="Rubik Bold"/>
                <a:ea typeface="Rubik Bold"/>
                <a:cs typeface="Rubik Bold"/>
                <a:sym typeface="Rubik Bold"/>
              </a:rPr>
              <a:t>Analisi dei grafici (read2)</a:t>
            </a:r>
          </a:p>
        </p:txBody>
      </p:sp>
      <p:sp>
        <p:nvSpPr>
          <p:cNvPr id="11" name="TextBox 11"/>
          <p:cNvSpPr txBox="1"/>
          <p:nvPr/>
        </p:nvSpPr>
        <p:spPr>
          <a:xfrm>
            <a:off x="1028700" y="6386853"/>
            <a:ext cx="4368884" cy="24625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Figura 7: Il grafico mostra la distribuzione dei punteggi di qualità Phred per ciascuna posizione nelle reads.</a:t>
            </a:r>
          </a:p>
        </p:txBody>
      </p:sp>
      <p:sp>
        <p:nvSpPr>
          <p:cNvPr id="12" name="TextBox 12"/>
          <p:cNvSpPr txBox="1"/>
          <p:nvPr/>
        </p:nvSpPr>
        <p:spPr>
          <a:xfrm>
            <a:off x="13052007" y="6386853"/>
            <a:ext cx="4368884" cy="14719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Figura 9: Il grafico mostra la distribuzione dei punteggi di qualità media.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F3A68"/>
        </a:solidFill>
        <a:effectLst/>
      </p:bgPr>
    </p:bg>
    <p:spTree>
      <p:nvGrpSpPr>
        <p:cNvPr id="1" name=""/>
        <p:cNvGrpSpPr/>
        <p:nvPr/>
      </p:nvGrpSpPr>
      <p:grpSpPr>
        <a:xfrm>
          <a:off x="0" y="0"/>
          <a:ext cx="0" cy="0"/>
          <a:chOff x="0" y="0"/>
          <a:chExt cx="0" cy="0"/>
        </a:xfrm>
      </p:grpSpPr>
      <p:sp>
        <p:nvSpPr>
          <p:cNvPr id="2" name="Freeform 2"/>
          <p:cNvSpPr/>
          <p:nvPr/>
        </p:nvSpPr>
        <p:spPr>
          <a:xfrm>
            <a:off x="13360527" y="4640424"/>
            <a:ext cx="3898773" cy="3002055"/>
          </a:xfrm>
          <a:custGeom>
            <a:avLst/>
            <a:gdLst/>
            <a:ahLst/>
            <a:cxnLst/>
            <a:rect l="l" t="t" r="r" b="b"/>
            <a:pathLst>
              <a:path w="3898773" h="3002055">
                <a:moveTo>
                  <a:pt x="0" y="0"/>
                </a:moveTo>
                <a:lnTo>
                  <a:pt x="3898773" y="0"/>
                </a:lnTo>
                <a:lnTo>
                  <a:pt x="3898773" y="3002055"/>
                </a:lnTo>
                <a:lnTo>
                  <a:pt x="0" y="3002055"/>
                </a:lnTo>
                <a:lnTo>
                  <a:pt x="0" y="0"/>
                </a:lnTo>
                <a:close/>
              </a:path>
            </a:pathLst>
          </a:custGeom>
          <a:blipFill>
            <a:blip r:embed="rId2"/>
            <a:stretch>
              <a:fillRect/>
            </a:stretch>
          </a:blipFill>
        </p:spPr>
        <p:txBody>
          <a:bodyPr/>
          <a:lstStyle/>
          <a:p>
            <a:endParaRPr lang="it-IT"/>
          </a:p>
        </p:txBody>
      </p:sp>
      <p:sp>
        <p:nvSpPr>
          <p:cNvPr id="3" name="Freeform 3"/>
          <p:cNvSpPr/>
          <p:nvPr/>
        </p:nvSpPr>
        <p:spPr>
          <a:xfrm>
            <a:off x="7415488" y="4640424"/>
            <a:ext cx="3457024" cy="3025452"/>
          </a:xfrm>
          <a:custGeom>
            <a:avLst/>
            <a:gdLst/>
            <a:ahLst/>
            <a:cxnLst/>
            <a:rect l="l" t="t" r="r" b="b"/>
            <a:pathLst>
              <a:path w="3457024" h="3025452">
                <a:moveTo>
                  <a:pt x="0" y="0"/>
                </a:moveTo>
                <a:lnTo>
                  <a:pt x="3457024" y="0"/>
                </a:lnTo>
                <a:lnTo>
                  <a:pt x="3457024" y="3025452"/>
                </a:lnTo>
                <a:lnTo>
                  <a:pt x="0" y="3025452"/>
                </a:lnTo>
                <a:lnTo>
                  <a:pt x="0" y="0"/>
                </a:lnTo>
                <a:close/>
              </a:path>
            </a:pathLst>
          </a:custGeom>
          <a:blipFill>
            <a:blip r:embed="rId3"/>
            <a:stretch>
              <a:fillRect/>
            </a:stretch>
          </a:blipFill>
        </p:spPr>
        <p:txBody>
          <a:bodyPr/>
          <a:lstStyle/>
          <a:p>
            <a:endParaRPr lang="it-IT"/>
          </a:p>
        </p:txBody>
      </p:sp>
      <p:sp>
        <p:nvSpPr>
          <p:cNvPr id="4" name="Freeform 4"/>
          <p:cNvSpPr/>
          <p:nvPr/>
        </p:nvSpPr>
        <p:spPr>
          <a:xfrm>
            <a:off x="1120344" y="4640424"/>
            <a:ext cx="4329807" cy="3025452"/>
          </a:xfrm>
          <a:custGeom>
            <a:avLst/>
            <a:gdLst/>
            <a:ahLst/>
            <a:cxnLst/>
            <a:rect l="l" t="t" r="r" b="b"/>
            <a:pathLst>
              <a:path w="4329807" h="3025452">
                <a:moveTo>
                  <a:pt x="0" y="0"/>
                </a:moveTo>
                <a:lnTo>
                  <a:pt x="4329807" y="0"/>
                </a:lnTo>
                <a:lnTo>
                  <a:pt x="4329807" y="3025452"/>
                </a:lnTo>
                <a:lnTo>
                  <a:pt x="0" y="3025452"/>
                </a:lnTo>
                <a:lnTo>
                  <a:pt x="0" y="0"/>
                </a:lnTo>
                <a:close/>
              </a:path>
            </a:pathLst>
          </a:custGeom>
          <a:blipFill>
            <a:blip r:embed="rId4"/>
            <a:stretch>
              <a:fillRect/>
            </a:stretch>
          </a:blipFill>
        </p:spPr>
        <p:txBody>
          <a:bodyPr/>
          <a:lstStyle/>
          <a:p>
            <a:endParaRPr lang="it-IT"/>
          </a:p>
        </p:txBody>
      </p:sp>
      <p:sp>
        <p:nvSpPr>
          <p:cNvPr id="5" name="TextBox 5"/>
          <p:cNvSpPr txBox="1"/>
          <p:nvPr/>
        </p:nvSpPr>
        <p:spPr>
          <a:xfrm>
            <a:off x="1028700" y="971550"/>
            <a:ext cx="16230600" cy="34531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Analogamente a read1, il grafico </a:t>
            </a:r>
            <a:r>
              <a:rPr lang="en-US" sz="2799" b="1">
                <a:solidFill>
                  <a:srgbClr val="FFFFFF"/>
                </a:solidFill>
                <a:latin typeface="Open Sans Bold"/>
                <a:ea typeface="Open Sans Bold"/>
                <a:cs typeface="Open Sans Bold"/>
                <a:sym typeface="Open Sans Bold"/>
              </a:rPr>
              <a:t>”Per Base Sequence Content”</a:t>
            </a:r>
            <a:r>
              <a:rPr lang="en-US" sz="2799">
                <a:solidFill>
                  <a:srgbClr val="FFFFFF"/>
                </a:solidFill>
                <a:latin typeface="Open Sans"/>
                <a:ea typeface="Open Sans"/>
                <a:cs typeface="Open Sans"/>
                <a:sym typeface="Open Sans"/>
              </a:rPr>
              <a:t> (Figura 10) ha evidenziato una distorsione nelle prime 15 posizioni (spesso non significativa in quanto non influisce negativamente sulle analisi) e il modulo </a:t>
            </a:r>
            <a:r>
              <a:rPr lang="en-US" sz="2799" b="1">
                <a:solidFill>
                  <a:srgbClr val="FFFFFF"/>
                </a:solidFill>
                <a:latin typeface="Open Sans Bold"/>
                <a:ea typeface="Open Sans Bold"/>
                <a:cs typeface="Open Sans Bold"/>
                <a:sym typeface="Open Sans Bold"/>
              </a:rPr>
              <a:t>”Overrepresented Sequences”</a:t>
            </a:r>
            <a:r>
              <a:rPr lang="en-US" sz="2799">
                <a:solidFill>
                  <a:srgbClr val="FFFFFF"/>
                </a:solidFill>
                <a:latin typeface="Open Sans"/>
                <a:ea typeface="Open Sans"/>
                <a:cs typeface="Open Sans"/>
                <a:sym typeface="Open Sans"/>
              </a:rPr>
              <a:t> (Fig 11) ha confermato la presenza di sequenze sovrarappresentate, sebbene diverse da quelle trovate in read1. Anche in que sto caso è stata rilevata una possibile presenza di sequenze Nextera, inferiore rispetto al caso precedente. Per quanto riguarda il grafico </a:t>
            </a:r>
            <a:r>
              <a:rPr lang="en-US" sz="2799" b="1">
                <a:solidFill>
                  <a:srgbClr val="FFFFFF"/>
                </a:solidFill>
                <a:latin typeface="Open Sans Bold"/>
                <a:ea typeface="Open Sans Bold"/>
                <a:cs typeface="Open Sans Bold"/>
                <a:sym typeface="Open Sans Bold"/>
              </a:rPr>
              <a:t>”Per Sequence GC Content”</a:t>
            </a:r>
            <a:r>
              <a:rPr lang="en-US" sz="2799">
                <a:solidFill>
                  <a:srgbClr val="FFFFFF"/>
                </a:solidFill>
                <a:latin typeface="Open Sans"/>
                <a:ea typeface="Open Sans"/>
                <a:cs typeface="Open Sans"/>
                <a:sym typeface="Open Sans"/>
              </a:rPr>
              <a:t> (Figura: 12), come per read1 si discosta di poco da quello previsto.</a:t>
            </a:r>
          </a:p>
        </p:txBody>
      </p:sp>
      <p:sp>
        <p:nvSpPr>
          <p:cNvPr id="6" name="TextBox 6"/>
          <p:cNvSpPr txBox="1"/>
          <p:nvPr/>
        </p:nvSpPr>
        <p:spPr>
          <a:xfrm>
            <a:off x="1028700" y="7824470"/>
            <a:ext cx="4513095" cy="19672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Figura 10: Il grafico mostra la proporzione di ciascuna base in ciascuna posizione lungo le reads</a:t>
            </a:r>
          </a:p>
        </p:txBody>
      </p:sp>
      <p:sp>
        <p:nvSpPr>
          <p:cNvPr id="7" name="TextBox 7"/>
          <p:cNvSpPr txBox="1"/>
          <p:nvPr/>
        </p:nvSpPr>
        <p:spPr>
          <a:xfrm>
            <a:off x="6959558" y="7824470"/>
            <a:ext cx="4368884" cy="14719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Figura 11: Tabella delle sequenze overrepresented di read2</a:t>
            </a:r>
          </a:p>
        </p:txBody>
      </p:sp>
      <p:sp>
        <p:nvSpPr>
          <p:cNvPr id="8" name="TextBox 8"/>
          <p:cNvSpPr txBox="1"/>
          <p:nvPr/>
        </p:nvSpPr>
        <p:spPr>
          <a:xfrm>
            <a:off x="13057890" y="7824470"/>
            <a:ext cx="4368884" cy="19672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Figura 12: Il grafico mostra una leggera differenza con la funzione prevista.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F3A68"/>
        </a:solidFill>
        <a:effectLst/>
      </p:bgPr>
    </p:bg>
    <p:spTree>
      <p:nvGrpSpPr>
        <p:cNvPr id="1" name=""/>
        <p:cNvGrpSpPr/>
        <p:nvPr/>
      </p:nvGrpSpPr>
      <p:grpSpPr>
        <a:xfrm>
          <a:off x="0" y="0"/>
          <a:ext cx="0" cy="0"/>
          <a:chOff x="0" y="0"/>
          <a:chExt cx="0" cy="0"/>
        </a:xfrm>
      </p:grpSpPr>
      <p:sp>
        <p:nvSpPr>
          <p:cNvPr id="2" name="TextBox 2"/>
          <p:cNvSpPr txBox="1"/>
          <p:nvPr/>
        </p:nvSpPr>
        <p:spPr>
          <a:xfrm>
            <a:off x="1028700" y="1162050"/>
            <a:ext cx="15756113" cy="779145"/>
          </a:xfrm>
          <a:prstGeom prst="rect">
            <a:avLst/>
          </a:prstGeom>
        </p:spPr>
        <p:txBody>
          <a:bodyPr lIns="0" tIns="0" rIns="0" bIns="0" rtlCol="0" anchor="t">
            <a:spAutoFit/>
          </a:bodyPr>
          <a:lstStyle/>
          <a:p>
            <a:pPr algn="l">
              <a:lnSpc>
                <a:spcPts val="5640"/>
              </a:lnSpc>
            </a:pPr>
            <a:r>
              <a:rPr lang="en-US" sz="6000" b="1" spc="-65">
                <a:solidFill>
                  <a:srgbClr val="E26F6F"/>
                </a:solidFill>
                <a:latin typeface="Rubik Bold"/>
                <a:ea typeface="Rubik Bold"/>
                <a:cs typeface="Rubik Bold"/>
                <a:sym typeface="Rubik Bold"/>
              </a:rPr>
              <a:t>TRIMMING CON TRIMMOMATIC</a:t>
            </a:r>
          </a:p>
        </p:txBody>
      </p:sp>
      <p:sp>
        <p:nvSpPr>
          <p:cNvPr id="3" name="TextBox 3"/>
          <p:cNvSpPr txBox="1"/>
          <p:nvPr/>
        </p:nvSpPr>
        <p:spPr>
          <a:xfrm>
            <a:off x="1028700" y="2017395"/>
            <a:ext cx="9518360" cy="448945"/>
          </a:xfrm>
          <a:prstGeom prst="rect">
            <a:avLst/>
          </a:prstGeom>
        </p:spPr>
        <p:txBody>
          <a:bodyPr lIns="0" tIns="0" rIns="0" bIns="0" rtlCol="0" anchor="t">
            <a:spAutoFit/>
          </a:bodyPr>
          <a:lstStyle/>
          <a:p>
            <a:pPr marL="0" lvl="0" indent="0" algn="l">
              <a:lnSpc>
                <a:spcPts val="3290"/>
              </a:lnSpc>
              <a:spcBef>
                <a:spcPct val="0"/>
              </a:spcBef>
            </a:pPr>
            <a:r>
              <a:rPr lang="en-US" sz="3500" b="1" spc="-38">
                <a:solidFill>
                  <a:srgbClr val="D39C2C"/>
                </a:solidFill>
                <a:latin typeface="Rubik Bold"/>
                <a:ea typeface="Rubik Bold"/>
                <a:cs typeface="Rubik Bold"/>
                <a:sym typeface="Rubik Bold"/>
              </a:rPr>
              <a:t>Cos’è il trimming?</a:t>
            </a:r>
          </a:p>
        </p:txBody>
      </p:sp>
      <p:sp>
        <p:nvSpPr>
          <p:cNvPr id="4" name="TextBox 4"/>
          <p:cNvSpPr txBox="1"/>
          <p:nvPr/>
        </p:nvSpPr>
        <p:spPr>
          <a:xfrm>
            <a:off x="1028700" y="2409190"/>
            <a:ext cx="16230600" cy="14719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Il trimming è un processo di rimozione di porzioni di reads di bassa qualità o di sequenze indesiderate (es. adattatori). Viene effettuato per migliorare la qualità dei dati e ridurre il rischio di errori.</a:t>
            </a:r>
          </a:p>
        </p:txBody>
      </p:sp>
      <p:sp>
        <p:nvSpPr>
          <p:cNvPr id="5" name="TextBox 5"/>
          <p:cNvSpPr txBox="1"/>
          <p:nvPr/>
        </p:nvSpPr>
        <p:spPr>
          <a:xfrm>
            <a:off x="1028700" y="4120669"/>
            <a:ext cx="9518360" cy="448945"/>
          </a:xfrm>
          <a:prstGeom prst="rect">
            <a:avLst/>
          </a:prstGeom>
        </p:spPr>
        <p:txBody>
          <a:bodyPr lIns="0" tIns="0" rIns="0" bIns="0" rtlCol="0" anchor="t">
            <a:spAutoFit/>
          </a:bodyPr>
          <a:lstStyle/>
          <a:p>
            <a:pPr marL="0" lvl="0" indent="0" algn="l">
              <a:lnSpc>
                <a:spcPts val="3290"/>
              </a:lnSpc>
              <a:spcBef>
                <a:spcPct val="0"/>
              </a:spcBef>
            </a:pPr>
            <a:r>
              <a:rPr lang="en-US" sz="3500" b="1" spc="-38">
                <a:solidFill>
                  <a:srgbClr val="D39C2C"/>
                </a:solidFill>
                <a:latin typeface="Rubik Bold"/>
                <a:ea typeface="Rubik Bold"/>
                <a:cs typeface="Rubik Bold"/>
                <a:sym typeface="Rubik Bold"/>
              </a:rPr>
              <a:t>Strategie di Trimming</a:t>
            </a:r>
          </a:p>
        </p:txBody>
      </p:sp>
      <p:sp>
        <p:nvSpPr>
          <p:cNvPr id="6" name="TextBox 6"/>
          <p:cNvSpPr txBox="1"/>
          <p:nvPr/>
        </p:nvSpPr>
        <p:spPr>
          <a:xfrm>
            <a:off x="1028700" y="4512464"/>
            <a:ext cx="16230600" cy="3453130"/>
          </a:xfrm>
          <a:prstGeom prst="rect">
            <a:avLst/>
          </a:prstGeom>
        </p:spPr>
        <p:txBody>
          <a:bodyPr lIns="0" tIns="0" rIns="0" bIns="0" rtlCol="0" anchor="t">
            <a:spAutoFit/>
          </a:bodyPr>
          <a:lstStyle/>
          <a:p>
            <a:pPr marL="604519" lvl="1" indent="-302260" algn="just">
              <a:lnSpc>
                <a:spcPts val="3919"/>
              </a:lnSpc>
              <a:buFont typeface="Arial"/>
              <a:buChar char="•"/>
            </a:pPr>
            <a:r>
              <a:rPr lang="en-US" sz="2799" b="1">
                <a:solidFill>
                  <a:srgbClr val="FFFFFF"/>
                </a:solidFill>
                <a:latin typeface="Open Sans Bold"/>
                <a:ea typeface="Open Sans Bold"/>
                <a:cs typeface="Open Sans Bold"/>
                <a:sym typeface="Open Sans Bold"/>
              </a:rPr>
              <a:t>Trimming della qualità</a:t>
            </a:r>
            <a:r>
              <a:rPr lang="en-US" sz="2799">
                <a:solidFill>
                  <a:srgbClr val="FFFFFF"/>
                </a:solidFill>
                <a:latin typeface="Open Sans"/>
                <a:ea typeface="Open Sans"/>
                <a:cs typeface="Open Sans"/>
                <a:sym typeface="Open Sans"/>
              </a:rPr>
              <a:t>: Rimozione delle estremità delle reads dove la qualità scende al di sotto di una certa soglia. Può essere effettuato utilizzando una finestra scorrevole (sliding window) che rimuove le basi se la qualità media all’interno della finestra è inferiore alla soglia. </a:t>
            </a:r>
          </a:p>
          <a:p>
            <a:pPr marL="604519" lvl="1" indent="-302260" algn="just">
              <a:lnSpc>
                <a:spcPts val="3919"/>
              </a:lnSpc>
              <a:buFont typeface="Arial"/>
              <a:buChar char="•"/>
            </a:pPr>
            <a:r>
              <a:rPr lang="en-US" sz="2799" b="1">
                <a:solidFill>
                  <a:srgbClr val="FFFFFF"/>
                </a:solidFill>
                <a:latin typeface="Open Sans Bold"/>
                <a:ea typeface="Open Sans Bold"/>
                <a:cs typeface="Open Sans Bold"/>
                <a:sym typeface="Open Sans Bold"/>
              </a:rPr>
              <a:t>Rimozione di adattatori</a:t>
            </a:r>
            <a:r>
              <a:rPr lang="en-US" sz="2799">
                <a:solidFill>
                  <a:srgbClr val="FFFFFF"/>
                </a:solidFill>
                <a:latin typeface="Open Sans"/>
                <a:ea typeface="Open Sans"/>
                <a:cs typeface="Open Sans"/>
                <a:sym typeface="Open Sans"/>
              </a:rPr>
              <a:t>: Rimozione di sequenze di adattatori che possono essere presenti alle estremità delle reads.</a:t>
            </a:r>
          </a:p>
          <a:p>
            <a:pPr marL="604519" lvl="1" indent="-302260" algn="just">
              <a:lnSpc>
                <a:spcPts val="3919"/>
              </a:lnSpc>
              <a:buFont typeface="Arial"/>
              <a:buChar char="•"/>
            </a:pPr>
            <a:r>
              <a:rPr lang="en-US" sz="2799" b="1">
                <a:solidFill>
                  <a:srgbClr val="FFFFFF"/>
                </a:solidFill>
                <a:latin typeface="Open Sans Bold"/>
                <a:ea typeface="Open Sans Bold"/>
                <a:cs typeface="Open Sans Bold"/>
                <a:sym typeface="Open Sans Bold"/>
              </a:rPr>
              <a:t>Trimming di lunghezza minima</a:t>
            </a:r>
            <a:r>
              <a:rPr lang="en-US" sz="2799">
                <a:solidFill>
                  <a:srgbClr val="FFFFFF"/>
                </a:solidFill>
                <a:latin typeface="Open Sans"/>
                <a:ea typeface="Open Sans"/>
                <a:cs typeface="Open Sans"/>
                <a:sym typeface="Open Sans"/>
              </a:rPr>
              <a:t>: Rimozione di reads che, dopo il trimming della qualità e/o degli adattatori, risultano più corte di una certa lunghezza minima.</a:t>
            </a:r>
          </a:p>
        </p:txBody>
      </p:sp>
      <p:sp>
        <p:nvSpPr>
          <p:cNvPr id="7" name="TextBox 7"/>
          <p:cNvSpPr txBox="1"/>
          <p:nvPr/>
        </p:nvSpPr>
        <p:spPr>
          <a:xfrm>
            <a:off x="1028700" y="8229374"/>
            <a:ext cx="16230600" cy="14719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Per il tentativo di trimming effettuato sulle due read, è stato utilizzato Trimmomatic (versione 0.38), con l’obiettivo di rimuovere le sequenze sovrarappresentate (probabilmente adattatori) e le porzioni di bassa qualità alle estremità delle reads.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F3A68"/>
        </a:solidFill>
        <a:effectLst/>
      </p:bgPr>
    </p:bg>
    <p:spTree>
      <p:nvGrpSpPr>
        <p:cNvPr id="1" name=""/>
        <p:cNvGrpSpPr/>
        <p:nvPr/>
      </p:nvGrpSpPr>
      <p:grpSpPr>
        <a:xfrm>
          <a:off x="0" y="0"/>
          <a:ext cx="0" cy="0"/>
          <a:chOff x="0" y="0"/>
          <a:chExt cx="0" cy="0"/>
        </a:xfrm>
      </p:grpSpPr>
      <p:sp>
        <p:nvSpPr>
          <p:cNvPr id="2" name="TextBox 2"/>
          <p:cNvSpPr txBox="1"/>
          <p:nvPr/>
        </p:nvSpPr>
        <p:spPr>
          <a:xfrm>
            <a:off x="1028700" y="1150738"/>
            <a:ext cx="5910685" cy="448945"/>
          </a:xfrm>
          <a:prstGeom prst="rect">
            <a:avLst/>
          </a:prstGeom>
        </p:spPr>
        <p:txBody>
          <a:bodyPr lIns="0" tIns="0" rIns="0" bIns="0" rtlCol="0" anchor="t">
            <a:spAutoFit/>
          </a:bodyPr>
          <a:lstStyle/>
          <a:p>
            <a:pPr marL="0" lvl="0" indent="0" algn="l">
              <a:lnSpc>
                <a:spcPts val="3290"/>
              </a:lnSpc>
              <a:spcBef>
                <a:spcPct val="0"/>
              </a:spcBef>
            </a:pPr>
            <a:r>
              <a:rPr lang="en-US" sz="3500" b="1" spc="-38">
                <a:solidFill>
                  <a:srgbClr val="D39C2C"/>
                </a:solidFill>
                <a:latin typeface="Rubik Bold"/>
                <a:ea typeface="Rubik Bold"/>
                <a:cs typeface="Rubik Bold"/>
                <a:sym typeface="Rubik Bold"/>
              </a:rPr>
              <a:t>Parametri di Trimmomatic</a:t>
            </a:r>
          </a:p>
        </p:txBody>
      </p:sp>
      <p:sp>
        <p:nvSpPr>
          <p:cNvPr id="3" name="Freeform 3"/>
          <p:cNvSpPr/>
          <p:nvPr/>
        </p:nvSpPr>
        <p:spPr>
          <a:xfrm>
            <a:off x="12041447" y="4304642"/>
            <a:ext cx="5493963" cy="5194292"/>
          </a:xfrm>
          <a:custGeom>
            <a:avLst/>
            <a:gdLst/>
            <a:ahLst/>
            <a:cxnLst/>
            <a:rect l="l" t="t" r="r" b="b"/>
            <a:pathLst>
              <a:path w="5493963" h="5194292">
                <a:moveTo>
                  <a:pt x="0" y="0"/>
                </a:moveTo>
                <a:lnTo>
                  <a:pt x="5493963" y="0"/>
                </a:lnTo>
                <a:lnTo>
                  <a:pt x="5493963" y="5194292"/>
                </a:lnTo>
                <a:lnTo>
                  <a:pt x="0" y="5194292"/>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it-IT"/>
          </a:p>
        </p:txBody>
      </p:sp>
      <p:sp>
        <p:nvSpPr>
          <p:cNvPr id="4" name="Freeform 4"/>
          <p:cNvSpPr/>
          <p:nvPr/>
        </p:nvSpPr>
        <p:spPr>
          <a:xfrm>
            <a:off x="12201150" y="1074538"/>
            <a:ext cx="2621746" cy="2497809"/>
          </a:xfrm>
          <a:custGeom>
            <a:avLst/>
            <a:gdLst/>
            <a:ahLst/>
            <a:cxnLst/>
            <a:rect l="l" t="t" r="r" b="b"/>
            <a:pathLst>
              <a:path w="2621746" h="2497809">
                <a:moveTo>
                  <a:pt x="0" y="0"/>
                </a:moveTo>
                <a:lnTo>
                  <a:pt x="2621746" y="0"/>
                </a:lnTo>
                <a:lnTo>
                  <a:pt x="2621746" y="2497809"/>
                </a:lnTo>
                <a:lnTo>
                  <a:pt x="0" y="2497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
        <p:nvSpPr>
          <p:cNvPr id="5" name="Freeform 5"/>
          <p:cNvSpPr/>
          <p:nvPr/>
        </p:nvSpPr>
        <p:spPr>
          <a:xfrm flipH="1">
            <a:off x="14190152" y="1074538"/>
            <a:ext cx="2621746" cy="2497809"/>
          </a:xfrm>
          <a:custGeom>
            <a:avLst/>
            <a:gdLst/>
            <a:ahLst/>
            <a:cxnLst/>
            <a:rect l="l" t="t" r="r" b="b"/>
            <a:pathLst>
              <a:path w="2621746" h="2497809">
                <a:moveTo>
                  <a:pt x="2621746" y="0"/>
                </a:moveTo>
                <a:lnTo>
                  <a:pt x="0" y="0"/>
                </a:lnTo>
                <a:lnTo>
                  <a:pt x="0" y="2497809"/>
                </a:lnTo>
                <a:lnTo>
                  <a:pt x="2621746" y="2497809"/>
                </a:lnTo>
                <a:lnTo>
                  <a:pt x="2621746"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
        <p:nvSpPr>
          <p:cNvPr id="6" name="Freeform 6"/>
          <p:cNvSpPr/>
          <p:nvPr/>
        </p:nvSpPr>
        <p:spPr>
          <a:xfrm>
            <a:off x="15796654" y="1074538"/>
            <a:ext cx="2621746" cy="2497809"/>
          </a:xfrm>
          <a:custGeom>
            <a:avLst/>
            <a:gdLst/>
            <a:ahLst/>
            <a:cxnLst/>
            <a:rect l="l" t="t" r="r" b="b"/>
            <a:pathLst>
              <a:path w="2621746" h="2497809">
                <a:moveTo>
                  <a:pt x="0" y="0"/>
                </a:moveTo>
                <a:lnTo>
                  <a:pt x="2621747" y="0"/>
                </a:lnTo>
                <a:lnTo>
                  <a:pt x="2621747" y="2497809"/>
                </a:lnTo>
                <a:lnTo>
                  <a:pt x="0" y="2497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
        <p:nvSpPr>
          <p:cNvPr id="7" name="Freeform 7"/>
          <p:cNvSpPr/>
          <p:nvPr/>
        </p:nvSpPr>
        <p:spPr>
          <a:xfrm>
            <a:off x="13410083" y="-1060950"/>
            <a:ext cx="2621746" cy="2497809"/>
          </a:xfrm>
          <a:custGeom>
            <a:avLst/>
            <a:gdLst/>
            <a:ahLst/>
            <a:cxnLst/>
            <a:rect l="l" t="t" r="r" b="b"/>
            <a:pathLst>
              <a:path w="2621746" h="2497809">
                <a:moveTo>
                  <a:pt x="0" y="0"/>
                </a:moveTo>
                <a:lnTo>
                  <a:pt x="2621747" y="0"/>
                </a:lnTo>
                <a:lnTo>
                  <a:pt x="2621747" y="2497809"/>
                </a:lnTo>
                <a:lnTo>
                  <a:pt x="0" y="2497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
        <p:nvSpPr>
          <p:cNvPr id="8" name="Freeform 8"/>
          <p:cNvSpPr/>
          <p:nvPr/>
        </p:nvSpPr>
        <p:spPr>
          <a:xfrm>
            <a:off x="15796654" y="-1060950"/>
            <a:ext cx="2621746" cy="2497809"/>
          </a:xfrm>
          <a:custGeom>
            <a:avLst/>
            <a:gdLst/>
            <a:ahLst/>
            <a:cxnLst/>
            <a:rect l="l" t="t" r="r" b="b"/>
            <a:pathLst>
              <a:path w="2621746" h="2497809">
                <a:moveTo>
                  <a:pt x="0" y="0"/>
                </a:moveTo>
                <a:lnTo>
                  <a:pt x="2621747" y="0"/>
                </a:lnTo>
                <a:lnTo>
                  <a:pt x="2621747" y="2497809"/>
                </a:lnTo>
                <a:lnTo>
                  <a:pt x="0" y="2497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
        <p:nvSpPr>
          <p:cNvPr id="9" name="TextBox 9"/>
          <p:cNvSpPr txBox="1"/>
          <p:nvPr/>
        </p:nvSpPr>
        <p:spPr>
          <a:xfrm>
            <a:off x="1028700" y="1558902"/>
            <a:ext cx="10555569" cy="64249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Per il trimming sono stati utilizzati i seguenti parametri: </a:t>
            </a:r>
          </a:p>
          <a:p>
            <a:pPr marL="604519" lvl="1" indent="-302260" algn="just">
              <a:lnSpc>
                <a:spcPts val="3919"/>
              </a:lnSpc>
              <a:buAutoNum type="arabicPeriod"/>
            </a:pPr>
            <a:r>
              <a:rPr lang="en-US" sz="2799" b="1">
                <a:solidFill>
                  <a:srgbClr val="FFFFFF"/>
                </a:solidFill>
                <a:latin typeface="Open Sans Bold"/>
                <a:ea typeface="Open Sans Bold"/>
                <a:cs typeface="Open Sans Bold"/>
                <a:sym typeface="Open Sans Bold"/>
              </a:rPr>
              <a:t>ILLUMINACLIP</a:t>
            </a:r>
            <a:r>
              <a:rPr lang="en-US" sz="2799">
                <a:solidFill>
                  <a:srgbClr val="FFFFFF"/>
                </a:solidFill>
                <a:latin typeface="Open Sans"/>
                <a:ea typeface="Open Sans"/>
                <a:cs typeface="Open Sans"/>
                <a:sym typeface="Open Sans"/>
              </a:rPr>
              <a:t>: con le opzioni ’palindrome’, ’seed mismatches’ a 2 e ‘simple clip threshold‘ a 10. </a:t>
            </a:r>
          </a:p>
          <a:p>
            <a:pPr marL="604519" lvl="1" indent="-302260" algn="just">
              <a:lnSpc>
                <a:spcPts val="3919"/>
              </a:lnSpc>
              <a:buAutoNum type="arabicPeriod"/>
            </a:pPr>
            <a:r>
              <a:rPr lang="en-US" sz="2799">
                <a:solidFill>
                  <a:srgbClr val="FFFFFF"/>
                </a:solidFill>
                <a:latin typeface="Open Sans"/>
                <a:ea typeface="Open Sans"/>
                <a:cs typeface="Open Sans"/>
                <a:sym typeface="Open Sans"/>
              </a:rPr>
              <a:t>Il predefinito di </a:t>
            </a:r>
            <a:r>
              <a:rPr lang="en-US" sz="2799" b="1">
                <a:solidFill>
                  <a:srgbClr val="FFFFFF"/>
                </a:solidFill>
                <a:latin typeface="Open Sans Bold"/>
                <a:ea typeface="Open Sans Bold"/>
                <a:cs typeface="Open Sans Bold"/>
                <a:sym typeface="Open Sans Bold"/>
              </a:rPr>
              <a:t>Nextera </a:t>
            </a:r>
            <a:r>
              <a:rPr lang="en-US" sz="2799">
                <a:solidFill>
                  <a:srgbClr val="FFFFFF"/>
                </a:solidFill>
                <a:latin typeface="Open Sans"/>
                <a:ea typeface="Open Sans"/>
                <a:cs typeface="Open Sans"/>
                <a:sym typeface="Open Sans"/>
              </a:rPr>
              <a:t>come adattatore </a:t>
            </a:r>
          </a:p>
          <a:p>
            <a:pPr marL="604519" lvl="1" indent="-302260" algn="just">
              <a:lnSpc>
                <a:spcPts val="3919"/>
              </a:lnSpc>
              <a:buAutoNum type="arabicPeriod"/>
            </a:pPr>
            <a:r>
              <a:rPr lang="en-US" sz="2799" b="1">
                <a:solidFill>
                  <a:srgbClr val="FFFFFF"/>
                </a:solidFill>
                <a:latin typeface="Open Sans Bold"/>
                <a:ea typeface="Open Sans Bold"/>
                <a:cs typeface="Open Sans Bold"/>
                <a:sym typeface="Open Sans Bold"/>
              </a:rPr>
              <a:t>SLIDINGWINDOW</a:t>
            </a:r>
            <a:r>
              <a:rPr lang="en-US" sz="2799">
                <a:solidFill>
                  <a:srgbClr val="FFFFFF"/>
                </a:solidFill>
                <a:latin typeface="Open Sans"/>
                <a:ea typeface="Open Sans"/>
                <a:cs typeface="Open Sans"/>
                <a:sym typeface="Open Sans"/>
              </a:rPr>
              <a:t>: windowSize: 4 e requiredQuality: 25 </a:t>
            </a:r>
          </a:p>
          <a:p>
            <a:pPr marL="604519" lvl="1" indent="-302260" algn="just">
              <a:lnSpc>
                <a:spcPts val="3919"/>
              </a:lnSpc>
              <a:buAutoNum type="arabicPeriod"/>
            </a:pPr>
            <a:r>
              <a:rPr lang="en-US" sz="2799" b="1">
                <a:solidFill>
                  <a:srgbClr val="FFFFFF"/>
                </a:solidFill>
                <a:latin typeface="Open Sans Bold"/>
                <a:ea typeface="Open Sans Bold"/>
                <a:cs typeface="Open Sans Bold"/>
                <a:sym typeface="Open Sans Bold"/>
              </a:rPr>
              <a:t>LEADING</a:t>
            </a:r>
            <a:r>
              <a:rPr lang="en-US" sz="2799">
                <a:solidFill>
                  <a:srgbClr val="FFFFFF"/>
                </a:solidFill>
                <a:latin typeface="Open Sans"/>
                <a:ea typeface="Open Sans"/>
                <a:cs typeface="Open Sans"/>
                <a:sym typeface="Open Sans"/>
              </a:rPr>
              <a:t>: 5 </a:t>
            </a:r>
          </a:p>
          <a:p>
            <a:pPr marL="604519" lvl="1" indent="-302260" algn="just">
              <a:lnSpc>
                <a:spcPts val="3919"/>
              </a:lnSpc>
              <a:buAutoNum type="arabicPeriod"/>
            </a:pPr>
            <a:r>
              <a:rPr lang="en-US" sz="2799" b="1">
                <a:solidFill>
                  <a:srgbClr val="FFFFFF"/>
                </a:solidFill>
                <a:latin typeface="Open Sans Bold"/>
                <a:ea typeface="Open Sans Bold"/>
                <a:cs typeface="Open Sans Bold"/>
                <a:sym typeface="Open Sans Bold"/>
              </a:rPr>
              <a:t>TRAILING</a:t>
            </a:r>
            <a:r>
              <a:rPr lang="en-US" sz="2799">
                <a:solidFill>
                  <a:srgbClr val="FFFFFF"/>
                </a:solidFill>
                <a:latin typeface="Open Sans"/>
                <a:ea typeface="Open Sans"/>
                <a:cs typeface="Open Sans"/>
                <a:sym typeface="Open Sans"/>
              </a:rPr>
              <a:t>: 5 </a:t>
            </a:r>
          </a:p>
          <a:p>
            <a:pPr marL="604519" lvl="1" indent="-302260" algn="just">
              <a:lnSpc>
                <a:spcPts val="3919"/>
              </a:lnSpc>
              <a:buAutoNum type="arabicPeriod"/>
            </a:pPr>
            <a:r>
              <a:rPr lang="en-US" sz="2799" b="1">
                <a:solidFill>
                  <a:srgbClr val="FFFFFF"/>
                </a:solidFill>
                <a:latin typeface="Open Sans Bold"/>
                <a:ea typeface="Open Sans Bold"/>
                <a:cs typeface="Open Sans Bold"/>
                <a:sym typeface="Open Sans Bold"/>
              </a:rPr>
              <a:t>MINLEN</a:t>
            </a:r>
            <a:r>
              <a:rPr lang="en-US" sz="2799">
                <a:solidFill>
                  <a:srgbClr val="FFFFFF"/>
                </a:solidFill>
                <a:latin typeface="Open Sans"/>
                <a:ea typeface="Open Sans"/>
                <a:cs typeface="Open Sans"/>
                <a:sym typeface="Open Sans"/>
              </a:rPr>
              <a:t>: 75</a:t>
            </a:r>
          </a:p>
          <a:p>
            <a:pPr algn="just">
              <a:lnSpc>
                <a:spcPts val="3919"/>
              </a:lnSpc>
            </a:pPr>
            <a:endParaRPr lang="en-US" sz="2799">
              <a:solidFill>
                <a:srgbClr val="FFFFFF"/>
              </a:solidFill>
              <a:latin typeface="Open Sans"/>
              <a:ea typeface="Open Sans"/>
              <a:cs typeface="Open Sans"/>
              <a:sym typeface="Open Sans"/>
            </a:endParaRPr>
          </a:p>
          <a:p>
            <a:pPr algn="just">
              <a:lnSpc>
                <a:spcPts val="3919"/>
              </a:lnSpc>
            </a:pPr>
            <a:r>
              <a:rPr lang="en-US" sz="2799">
                <a:solidFill>
                  <a:srgbClr val="FFFFFF"/>
                </a:solidFill>
                <a:latin typeface="Open Sans"/>
                <a:ea typeface="Open Sans"/>
                <a:cs typeface="Open Sans"/>
                <a:sym typeface="Open Sans"/>
              </a:rPr>
              <a:t>Dopo il trimming, è stata eseguita una nuova analisi con FASTQC sui file trimmati per verificare l’efficacia dell’operazione. </a:t>
            </a:r>
          </a:p>
          <a:p>
            <a:pPr algn="just">
              <a:lnSpc>
                <a:spcPts val="3919"/>
              </a:lnSpc>
            </a:pPr>
            <a:endParaRPr lang="en-US" sz="2799">
              <a:solidFill>
                <a:srgbClr val="FFFFFF"/>
              </a:solidFill>
              <a:latin typeface="Open Sans"/>
              <a:ea typeface="Open Sans"/>
              <a:cs typeface="Open Sans"/>
              <a:sym typeface="Open Sans"/>
            </a:endParaRPr>
          </a:p>
        </p:txBody>
      </p:sp>
      <p:sp>
        <p:nvSpPr>
          <p:cNvPr id="10" name="Freeform 10"/>
          <p:cNvSpPr/>
          <p:nvPr/>
        </p:nvSpPr>
        <p:spPr>
          <a:xfrm>
            <a:off x="0" y="7983832"/>
            <a:ext cx="2351328" cy="2240174"/>
          </a:xfrm>
          <a:custGeom>
            <a:avLst/>
            <a:gdLst/>
            <a:ahLst/>
            <a:cxnLst/>
            <a:rect l="l" t="t" r="r" b="b"/>
            <a:pathLst>
              <a:path w="2351328" h="2240174">
                <a:moveTo>
                  <a:pt x="0" y="0"/>
                </a:moveTo>
                <a:lnTo>
                  <a:pt x="2351328" y="0"/>
                </a:lnTo>
                <a:lnTo>
                  <a:pt x="2351328" y="2240175"/>
                </a:lnTo>
                <a:lnTo>
                  <a:pt x="0" y="22401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
        <p:nvSpPr>
          <p:cNvPr id="11" name="Freeform 11"/>
          <p:cNvSpPr/>
          <p:nvPr/>
        </p:nvSpPr>
        <p:spPr>
          <a:xfrm flipH="1">
            <a:off x="1783847" y="7983832"/>
            <a:ext cx="2351328" cy="2240174"/>
          </a:xfrm>
          <a:custGeom>
            <a:avLst/>
            <a:gdLst/>
            <a:ahLst/>
            <a:cxnLst/>
            <a:rect l="l" t="t" r="r" b="b"/>
            <a:pathLst>
              <a:path w="2351328" h="2240174">
                <a:moveTo>
                  <a:pt x="2351328" y="0"/>
                </a:moveTo>
                <a:lnTo>
                  <a:pt x="0" y="0"/>
                </a:lnTo>
                <a:lnTo>
                  <a:pt x="0" y="2240175"/>
                </a:lnTo>
                <a:lnTo>
                  <a:pt x="2351328" y="2240175"/>
                </a:lnTo>
                <a:lnTo>
                  <a:pt x="235132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F3A68"/>
        </a:solidFill>
        <a:effectLst/>
      </p:bgPr>
    </p:bg>
    <p:spTree>
      <p:nvGrpSpPr>
        <p:cNvPr id="1" name=""/>
        <p:cNvGrpSpPr/>
        <p:nvPr/>
      </p:nvGrpSpPr>
      <p:grpSpPr>
        <a:xfrm>
          <a:off x="0" y="0"/>
          <a:ext cx="0" cy="0"/>
          <a:chOff x="0" y="0"/>
          <a:chExt cx="0" cy="0"/>
        </a:xfrm>
      </p:grpSpPr>
      <p:sp>
        <p:nvSpPr>
          <p:cNvPr id="2" name="Freeform 2"/>
          <p:cNvSpPr/>
          <p:nvPr/>
        </p:nvSpPr>
        <p:spPr>
          <a:xfrm>
            <a:off x="1028700" y="3893312"/>
            <a:ext cx="4934931" cy="3368090"/>
          </a:xfrm>
          <a:custGeom>
            <a:avLst/>
            <a:gdLst/>
            <a:ahLst/>
            <a:cxnLst/>
            <a:rect l="l" t="t" r="r" b="b"/>
            <a:pathLst>
              <a:path w="4934931" h="3368090">
                <a:moveTo>
                  <a:pt x="0" y="0"/>
                </a:moveTo>
                <a:lnTo>
                  <a:pt x="4934931" y="0"/>
                </a:lnTo>
                <a:lnTo>
                  <a:pt x="4934931" y="3368090"/>
                </a:lnTo>
                <a:lnTo>
                  <a:pt x="0" y="3368090"/>
                </a:lnTo>
                <a:lnTo>
                  <a:pt x="0" y="0"/>
                </a:lnTo>
                <a:close/>
              </a:path>
            </a:pathLst>
          </a:custGeom>
          <a:blipFill>
            <a:blip r:embed="rId3"/>
            <a:stretch>
              <a:fillRect/>
            </a:stretch>
          </a:blipFill>
        </p:spPr>
        <p:txBody>
          <a:bodyPr/>
          <a:lstStyle/>
          <a:p>
            <a:endParaRPr lang="it-IT"/>
          </a:p>
        </p:txBody>
      </p:sp>
      <p:sp>
        <p:nvSpPr>
          <p:cNvPr id="3" name="Freeform 3"/>
          <p:cNvSpPr/>
          <p:nvPr/>
        </p:nvSpPr>
        <p:spPr>
          <a:xfrm>
            <a:off x="12515511" y="3893312"/>
            <a:ext cx="4743789" cy="3368090"/>
          </a:xfrm>
          <a:custGeom>
            <a:avLst/>
            <a:gdLst/>
            <a:ahLst/>
            <a:cxnLst/>
            <a:rect l="l" t="t" r="r" b="b"/>
            <a:pathLst>
              <a:path w="4743789" h="3368090">
                <a:moveTo>
                  <a:pt x="0" y="0"/>
                </a:moveTo>
                <a:lnTo>
                  <a:pt x="4743789" y="0"/>
                </a:lnTo>
                <a:lnTo>
                  <a:pt x="4743789" y="3368090"/>
                </a:lnTo>
                <a:lnTo>
                  <a:pt x="0" y="3368090"/>
                </a:lnTo>
                <a:lnTo>
                  <a:pt x="0" y="0"/>
                </a:lnTo>
                <a:close/>
              </a:path>
            </a:pathLst>
          </a:custGeom>
          <a:blipFill>
            <a:blip r:embed="rId4"/>
            <a:stretch>
              <a:fillRect/>
            </a:stretch>
          </a:blipFill>
        </p:spPr>
        <p:txBody>
          <a:bodyPr/>
          <a:lstStyle/>
          <a:p>
            <a:endParaRPr lang="it-IT"/>
          </a:p>
        </p:txBody>
      </p:sp>
      <p:sp>
        <p:nvSpPr>
          <p:cNvPr id="4" name="Freeform 4"/>
          <p:cNvSpPr/>
          <p:nvPr/>
        </p:nvSpPr>
        <p:spPr>
          <a:xfrm>
            <a:off x="6984968" y="3893312"/>
            <a:ext cx="4318064" cy="3368090"/>
          </a:xfrm>
          <a:custGeom>
            <a:avLst/>
            <a:gdLst/>
            <a:ahLst/>
            <a:cxnLst/>
            <a:rect l="l" t="t" r="r" b="b"/>
            <a:pathLst>
              <a:path w="4318064" h="3368090">
                <a:moveTo>
                  <a:pt x="0" y="0"/>
                </a:moveTo>
                <a:lnTo>
                  <a:pt x="4318064" y="0"/>
                </a:lnTo>
                <a:lnTo>
                  <a:pt x="4318064" y="3368090"/>
                </a:lnTo>
                <a:lnTo>
                  <a:pt x="0" y="3368090"/>
                </a:lnTo>
                <a:lnTo>
                  <a:pt x="0" y="0"/>
                </a:lnTo>
                <a:close/>
              </a:path>
            </a:pathLst>
          </a:custGeom>
          <a:blipFill>
            <a:blip r:embed="rId5"/>
            <a:stretch>
              <a:fillRect/>
            </a:stretch>
          </a:blipFill>
        </p:spPr>
        <p:txBody>
          <a:bodyPr/>
          <a:lstStyle/>
          <a:p>
            <a:endParaRPr lang="it-IT"/>
          </a:p>
        </p:txBody>
      </p:sp>
      <p:sp>
        <p:nvSpPr>
          <p:cNvPr id="5" name="TextBox 5"/>
          <p:cNvSpPr txBox="1"/>
          <p:nvPr/>
        </p:nvSpPr>
        <p:spPr>
          <a:xfrm>
            <a:off x="1028700" y="1150738"/>
            <a:ext cx="13403020" cy="448945"/>
          </a:xfrm>
          <a:prstGeom prst="rect">
            <a:avLst/>
          </a:prstGeom>
        </p:spPr>
        <p:txBody>
          <a:bodyPr lIns="0" tIns="0" rIns="0" bIns="0" rtlCol="0" anchor="t">
            <a:spAutoFit/>
          </a:bodyPr>
          <a:lstStyle/>
          <a:p>
            <a:pPr marL="0" lvl="0" indent="0" algn="l">
              <a:lnSpc>
                <a:spcPts val="3290"/>
              </a:lnSpc>
              <a:spcBef>
                <a:spcPct val="0"/>
              </a:spcBef>
            </a:pPr>
            <a:r>
              <a:rPr lang="en-US" sz="3500" b="1" spc="-38">
                <a:solidFill>
                  <a:srgbClr val="D39C2C"/>
                </a:solidFill>
                <a:latin typeface="Rubik Bold"/>
                <a:ea typeface="Rubik Bold"/>
                <a:cs typeface="Rubik Bold"/>
                <a:sym typeface="Rubik Bold"/>
              </a:rPr>
              <a:t>Risultati Trimming e analisi con FASTQC (esempio read2)</a:t>
            </a:r>
          </a:p>
        </p:txBody>
      </p:sp>
      <p:sp>
        <p:nvSpPr>
          <p:cNvPr id="6" name="TextBox 6"/>
          <p:cNvSpPr txBox="1"/>
          <p:nvPr/>
        </p:nvSpPr>
        <p:spPr>
          <a:xfrm>
            <a:off x="1028700" y="1558902"/>
            <a:ext cx="16230600" cy="1967230"/>
          </a:xfrm>
          <a:prstGeom prst="rect">
            <a:avLst/>
          </a:prstGeom>
        </p:spPr>
        <p:txBody>
          <a:bodyPr lIns="0" tIns="0" rIns="0" bIns="0" rtlCol="0" anchor="t">
            <a:spAutoFit/>
          </a:bodyPr>
          <a:lstStyle/>
          <a:p>
            <a:pPr algn="just">
              <a:lnSpc>
                <a:spcPts val="3919"/>
              </a:lnSpc>
            </a:pPr>
            <a:r>
              <a:rPr lang="en-US" sz="2799" dirty="0">
                <a:solidFill>
                  <a:srgbClr val="FFFFFF"/>
                </a:solidFill>
                <a:latin typeface="Open Sans"/>
                <a:ea typeface="Open Sans"/>
                <a:cs typeface="Open Sans"/>
                <a:sym typeface="Open Sans"/>
              </a:rPr>
              <a:t>I </a:t>
            </a:r>
            <a:r>
              <a:rPr lang="en-US" sz="2799" dirty="0" err="1">
                <a:solidFill>
                  <a:srgbClr val="FFFFFF"/>
                </a:solidFill>
                <a:latin typeface="Open Sans"/>
                <a:ea typeface="Open Sans"/>
                <a:cs typeface="Open Sans"/>
                <a:sym typeface="Open Sans"/>
              </a:rPr>
              <a:t>grafici</a:t>
            </a:r>
            <a:r>
              <a:rPr lang="en-US" sz="2799" dirty="0">
                <a:solidFill>
                  <a:srgbClr val="FFFFFF"/>
                </a:solidFill>
                <a:latin typeface="Open Sans"/>
                <a:ea typeface="Open Sans"/>
                <a:cs typeface="Open Sans"/>
                <a:sym typeface="Open Sans"/>
              </a:rPr>
              <a:t> </a:t>
            </a:r>
            <a:r>
              <a:rPr lang="en-US" sz="2799" b="1" dirty="0">
                <a:solidFill>
                  <a:srgbClr val="FFFFFF"/>
                </a:solidFill>
                <a:latin typeface="Open Sans Bold"/>
                <a:ea typeface="Open Sans Bold"/>
                <a:cs typeface="Open Sans Bold"/>
                <a:sym typeface="Open Sans Bold"/>
              </a:rPr>
              <a:t>”Per Base Sequence Quality”</a:t>
            </a:r>
            <a:r>
              <a:rPr lang="en-US" sz="2799" dirty="0">
                <a:solidFill>
                  <a:srgbClr val="FFFFFF"/>
                </a:solidFill>
                <a:latin typeface="Open Sans"/>
                <a:ea typeface="Open Sans"/>
                <a:cs typeface="Open Sans"/>
                <a:sym typeface="Open Sans"/>
              </a:rPr>
              <a:t> (</a:t>
            </a:r>
            <a:r>
              <a:rPr lang="en-US" sz="2799" dirty="0" err="1">
                <a:solidFill>
                  <a:srgbClr val="FFFFFF"/>
                </a:solidFill>
                <a:latin typeface="Open Sans"/>
                <a:ea typeface="Open Sans"/>
                <a:cs typeface="Open Sans"/>
                <a:sym typeface="Open Sans"/>
              </a:rPr>
              <a:t>Figura</a:t>
            </a:r>
            <a:r>
              <a:rPr lang="en-US" sz="2799" dirty="0">
                <a:solidFill>
                  <a:srgbClr val="FFFFFF"/>
                </a:solidFill>
                <a:latin typeface="Open Sans"/>
                <a:ea typeface="Open Sans"/>
                <a:cs typeface="Open Sans"/>
                <a:sym typeface="Open Sans"/>
              </a:rPr>
              <a:t>: 13) e </a:t>
            </a:r>
            <a:r>
              <a:rPr lang="en-US" sz="2799" b="1" dirty="0">
                <a:solidFill>
                  <a:srgbClr val="FFFFFF"/>
                </a:solidFill>
                <a:latin typeface="Open Sans Bold"/>
                <a:ea typeface="Open Sans Bold"/>
                <a:cs typeface="Open Sans Bold"/>
                <a:sym typeface="Open Sans Bold"/>
              </a:rPr>
              <a:t>”Per Sequence GC Content”</a:t>
            </a:r>
            <a:r>
              <a:rPr lang="en-US" sz="2799" dirty="0">
                <a:solidFill>
                  <a:srgbClr val="FFFFFF"/>
                </a:solidFill>
                <a:latin typeface="Open Sans"/>
                <a:ea typeface="Open Sans"/>
                <a:cs typeface="Open Sans"/>
                <a:sym typeface="Open Sans"/>
              </a:rPr>
              <a:t> (</a:t>
            </a:r>
            <a:r>
              <a:rPr lang="en-US" sz="2799" dirty="0" err="1">
                <a:solidFill>
                  <a:srgbClr val="FFFFFF"/>
                </a:solidFill>
                <a:latin typeface="Open Sans"/>
                <a:ea typeface="Open Sans"/>
                <a:cs typeface="Open Sans"/>
                <a:sym typeface="Open Sans"/>
              </a:rPr>
              <a:t>Figura</a:t>
            </a:r>
            <a:r>
              <a:rPr lang="en-US" sz="2799" dirty="0">
                <a:solidFill>
                  <a:srgbClr val="FFFFFF"/>
                </a:solidFill>
                <a:latin typeface="Open Sans"/>
                <a:ea typeface="Open Sans"/>
                <a:cs typeface="Open Sans"/>
                <a:sym typeface="Open Sans"/>
              </a:rPr>
              <a:t>: 14) </a:t>
            </a:r>
            <a:r>
              <a:rPr lang="en-US" sz="2799" dirty="0" err="1">
                <a:solidFill>
                  <a:srgbClr val="FFFFFF"/>
                </a:solidFill>
                <a:latin typeface="Open Sans"/>
                <a:ea typeface="Open Sans"/>
                <a:cs typeface="Open Sans"/>
                <a:sym typeface="Open Sans"/>
              </a:rPr>
              <a:t>hanno</a:t>
            </a:r>
            <a:r>
              <a:rPr lang="en-US" sz="2799" dirty="0">
                <a:solidFill>
                  <a:srgbClr val="FFFFFF"/>
                </a:solidFill>
                <a:latin typeface="Open Sans"/>
                <a:ea typeface="Open Sans"/>
                <a:cs typeface="Open Sans"/>
                <a:sym typeface="Open Sans"/>
              </a:rPr>
              <a:t> </a:t>
            </a:r>
            <a:r>
              <a:rPr lang="en-US" sz="2799" dirty="0" err="1">
                <a:solidFill>
                  <a:srgbClr val="FFFFFF"/>
                </a:solidFill>
                <a:latin typeface="Open Sans"/>
                <a:ea typeface="Open Sans"/>
                <a:cs typeface="Open Sans"/>
                <a:sym typeface="Open Sans"/>
              </a:rPr>
              <a:t>mostrato</a:t>
            </a:r>
            <a:r>
              <a:rPr lang="en-US" sz="2799" dirty="0">
                <a:solidFill>
                  <a:srgbClr val="FFFFFF"/>
                </a:solidFill>
                <a:latin typeface="Open Sans"/>
                <a:ea typeface="Open Sans"/>
                <a:cs typeface="Open Sans"/>
                <a:sym typeface="Open Sans"/>
              </a:rPr>
              <a:t> un </a:t>
            </a:r>
            <a:r>
              <a:rPr lang="en-US" sz="2799" dirty="0" err="1">
                <a:solidFill>
                  <a:srgbClr val="FFFFFF"/>
                </a:solidFill>
                <a:latin typeface="Open Sans"/>
                <a:ea typeface="Open Sans"/>
                <a:cs typeface="Open Sans"/>
                <a:sym typeface="Open Sans"/>
              </a:rPr>
              <a:t>miglioramento</a:t>
            </a:r>
            <a:r>
              <a:rPr lang="en-US" sz="2799" dirty="0">
                <a:solidFill>
                  <a:srgbClr val="FFFFFF"/>
                </a:solidFill>
                <a:latin typeface="Open Sans"/>
                <a:ea typeface="Open Sans"/>
                <a:cs typeface="Open Sans"/>
                <a:sym typeface="Open Sans"/>
              </a:rPr>
              <a:t> </a:t>
            </a:r>
            <a:r>
              <a:rPr lang="en-US" sz="2799" dirty="0" err="1">
                <a:solidFill>
                  <a:srgbClr val="FFFFFF"/>
                </a:solidFill>
                <a:latin typeface="Open Sans"/>
                <a:ea typeface="Open Sans"/>
                <a:cs typeface="Open Sans"/>
                <a:sym typeface="Open Sans"/>
              </a:rPr>
              <a:t>della</a:t>
            </a:r>
            <a:r>
              <a:rPr lang="en-US" sz="2799" dirty="0">
                <a:solidFill>
                  <a:srgbClr val="FFFFFF"/>
                </a:solidFill>
                <a:latin typeface="Open Sans"/>
                <a:ea typeface="Open Sans"/>
                <a:cs typeface="Open Sans"/>
                <a:sym typeface="Open Sans"/>
              </a:rPr>
              <a:t> </a:t>
            </a:r>
            <a:r>
              <a:rPr lang="en-US" sz="2799" dirty="0" err="1">
                <a:solidFill>
                  <a:srgbClr val="FFFFFF"/>
                </a:solidFill>
                <a:latin typeface="Open Sans"/>
                <a:ea typeface="Open Sans"/>
                <a:cs typeface="Open Sans"/>
                <a:sym typeface="Open Sans"/>
              </a:rPr>
              <a:t>qualità</a:t>
            </a:r>
            <a:r>
              <a:rPr lang="en-US" sz="2799" dirty="0">
                <a:solidFill>
                  <a:srgbClr val="FFFFFF"/>
                </a:solidFill>
                <a:latin typeface="Open Sans"/>
                <a:ea typeface="Open Sans"/>
                <a:cs typeface="Open Sans"/>
                <a:sym typeface="Open Sans"/>
              </a:rPr>
              <a:t>, </a:t>
            </a:r>
            <a:r>
              <a:rPr lang="en-US" sz="2799" dirty="0" err="1">
                <a:solidFill>
                  <a:srgbClr val="FFFFFF"/>
                </a:solidFill>
                <a:latin typeface="Open Sans"/>
                <a:ea typeface="Open Sans"/>
                <a:cs typeface="Open Sans"/>
                <a:sym typeface="Open Sans"/>
              </a:rPr>
              <a:t>mentre</a:t>
            </a:r>
            <a:r>
              <a:rPr lang="en-US" sz="2799" dirty="0">
                <a:solidFill>
                  <a:srgbClr val="FFFFFF"/>
                </a:solidFill>
                <a:latin typeface="Open Sans"/>
                <a:ea typeface="Open Sans"/>
                <a:cs typeface="Open Sans"/>
                <a:sym typeface="Open Sans"/>
              </a:rPr>
              <a:t> il </a:t>
            </a:r>
            <a:r>
              <a:rPr lang="en-US" sz="2799" dirty="0" err="1">
                <a:solidFill>
                  <a:srgbClr val="FFFFFF"/>
                </a:solidFill>
                <a:latin typeface="Open Sans"/>
                <a:ea typeface="Open Sans"/>
                <a:cs typeface="Open Sans"/>
                <a:sym typeface="Open Sans"/>
              </a:rPr>
              <a:t>grafico</a:t>
            </a:r>
            <a:r>
              <a:rPr lang="en-US" sz="2799" dirty="0">
                <a:solidFill>
                  <a:srgbClr val="FFFFFF"/>
                </a:solidFill>
                <a:latin typeface="Open Sans"/>
                <a:ea typeface="Open Sans"/>
                <a:cs typeface="Open Sans"/>
                <a:sym typeface="Open Sans"/>
              </a:rPr>
              <a:t> </a:t>
            </a:r>
            <a:r>
              <a:rPr lang="en-US" sz="2799" b="1" dirty="0">
                <a:solidFill>
                  <a:srgbClr val="FFFFFF"/>
                </a:solidFill>
                <a:latin typeface="Open Sans Bold"/>
                <a:ea typeface="Open Sans Bold"/>
                <a:cs typeface="Open Sans Bold"/>
                <a:sym typeface="Open Sans Bold"/>
              </a:rPr>
              <a:t>”Per Base Sequence Content”</a:t>
            </a:r>
            <a:r>
              <a:rPr lang="en-US" sz="2799" dirty="0">
                <a:solidFill>
                  <a:srgbClr val="FFFFFF"/>
                </a:solidFill>
                <a:latin typeface="Open Sans"/>
                <a:ea typeface="Open Sans"/>
                <a:cs typeface="Open Sans"/>
                <a:sym typeface="Open Sans"/>
              </a:rPr>
              <a:t> (</a:t>
            </a:r>
            <a:r>
              <a:rPr lang="en-US" sz="2799" dirty="0" err="1">
                <a:solidFill>
                  <a:srgbClr val="FFFFFF"/>
                </a:solidFill>
                <a:latin typeface="Open Sans"/>
                <a:ea typeface="Open Sans"/>
                <a:cs typeface="Open Sans"/>
                <a:sym typeface="Open Sans"/>
              </a:rPr>
              <a:t>Figura</a:t>
            </a:r>
            <a:r>
              <a:rPr lang="en-US" sz="2799" dirty="0">
                <a:solidFill>
                  <a:srgbClr val="FFFFFF"/>
                </a:solidFill>
                <a:latin typeface="Open Sans"/>
                <a:ea typeface="Open Sans"/>
                <a:cs typeface="Open Sans"/>
                <a:sym typeface="Open Sans"/>
              </a:rPr>
              <a:t>: 15) ha </a:t>
            </a:r>
            <a:r>
              <a:rPr lang="en-US" sz="2799" dirty="0" err="1">
                <a:solidFill>
                  <a:srgbClr val="FFFFFF"/>
                </a:solidFill>
                <a:latin typeface="Open Sans"/>
                <a:ea typeface="Open Sans"/>
                <a:cs typeface="Open Sans"/>
                <a:sym typeface="Open Sans"/>
              </a:rPr>
              <a:t>evidenziato</a:t>
            </a:r>
            <a:r>
              <a:rPr lang="en-US" sz="2799" dirty="0">
                <a:solidFill>
                  <a:srgbClr val="FFFFFF"/>
                </a:solidFill>
                <a:latin typeface="Open Sans"/>
                <a:ea typeface="Open Sans"/>
                <a:cs typeface="Open Sans"/>
                <a:sym typeface="Open Sans"/>
              </a:rPr>
              <a:t> </a:t>
            </a:r>
            <a:r>
              <a:rPr lang="en-US" sz="2799" dirty="0" err="1">
                <a:solidFill>
                  <a:srgbClr val="FFFFFF"/>
                </a:solidFill>
                <a:latin typeface="Open Sans"/>
                <a:ea typeface="Open Sans"/>
                <a:cs typeface="Open Sans"/>
                <a:sym typeface="Open Sans"/>
              </a:rPr>
              <a:t>una</a:t>
            </a:r>
            <a:r>
              <a:rPr lang="en-US" sz="2799" dirty="0">
                <a:solidFill>
                  <a:srgbClr val="FFFFFF"/>
                </a:solidFill>
                <a:latin typeface="Open Sans"/>
                <a:ea typeface="Open Sans"/>
                <a:cs typeface="Open Sans"/>
                <a:sym typeface="Open Sans"/>
              </a:rPr>
              <a:t> </a:t>
            </a:r>
            <a:r>
              <a:rPr lang="en-US" sz="2799" dirty="0" err="1">
                <a:solidFill>
                  <a:srgbClr val="FFFFFF"/>
                </a:solidFill>
                <a:latin typeface="Open Sans"/>
                <a:ea typeface="Open Sans"/>
                <a:cs typeface="Open Sans"/>
                <a:sym typeface="Open Sans"/>
              </a:rPr>
              <a:t>riduzione</a:t>
            </a:r>
            <a:r>
              <a:rPr lang="en-US" sz="2799" dirty="0">
                <a:solidFill>
                  <a:srgbClr val="FFFFFF"/>
                </a:solidFill>
                <a:latin typeface="Open Sans"/>
                <a:ea typeface="Open Sans"/>
                <a:cs typeface="Open Sans"/>
                <a:sym typeface="Open Sans"/>
              </a:rPr>
              <a:t>, ma non </a:t>
            </a:r>
            <a:r>
              <a:rPr lang="en-US" sz="2799" dirty="0" err="1">
                <a:solidFill>
                  <a:srgbClr val="FFFFFF"/>
                </a:solidFill>
                <a:latin typeface="Open Sans"/>
                <a:ea typeface="Open Sans"/>
                <a:cs typeface="Open Sans"/>
                <a:sym typeface="Open Sans"/>
              </a:rPr>
              <a:t>l’eliminazione</a:t>
            </a:r>
            <a:r>
              <a:rPr lang="en-US" sz="2799" dirty="0">
                <a:solidFill>
                  <a:srgbClr val="FFFFFF"/>
                </a:solidFill>
                <a:latin typeface="Open Sans"/>
                <a:ea typeface="Open Sans"/>
                <a:cs typeface="Open Sans"/>
                <a:sym typeface="Open Sans"/>
              </a:rPr>
              <a:t> </a:t>
            </a:r>
            <a:r>
              <a:rPr lang="en-US" sz="2799" dirty="0" err="1">
                <a:solidFill>
                  <a:srgbClr val="FFFFFF"/>
                </a:solidFill>
                <a:latin typeface="Open Sans"/>
                <a:ea typeface="Open Sans"/>
                <a:cs typeface="Open Sans"/>
                <a:sym typeface="Open Sans"/>
              </a:rPr>
              <a:t>completa</a:t>
            </a:r>
            <a:r>
              <a:rPr lang="en-US" sz="2799" dirty="0">
                <a:solidFill>
                  <a:srgbClr val="FFFFFF"/>
                </a:solidFill>
                <a:latin typeface="Open Sans"/>
                <a:ea typeface="Open Sans"/>
                <a:cs typeface="Open Sans"/>
                <a:sym typeface="Open Sans"/>
              </a:rPr>
              <a:t>, </a:t>
            </a:r>
            <a:r>
              <a:rPr lang="en-US" sz="2799" dirty="0" err="1">
                <a:solidFill>
                  <a:srgbClr val="FFFFFF"/>
                </a:solidFill>
                <a:latin typeface="Open Sans"/>
                <a:ea typeface="Open Sans"/>
                <a:cs typeface="Open Sans"/>
                <a:sym typeface="Open Sans"/>
              </a:rPr>
              <a:t>della</a:t>
            </a:r>
            <a:r>
              <a:rPr lang="en-US" sz="2799" dirty="0">
                <a:solidFill>
                  <a:srgbClr val="FFFFFF"/>
                </a:solidFill>
                <a:latin typeface="Open Sans"/>
                <a:ea typeface="Open Sans"/>
                <a:cs typeface="Open Sans"/>
                <a:sym typeface="Open Sans"/>
              </a:rPr>
              <a:t> </a:t>
            </a:r>
            <a:r>
              <a:rPr lang="en-US" sz="2799" dirty="0" err="1">
                <a:solidFill>
                  <a:srgbClr val="FFFFFF"/>
                </a:solidFill>
                <a:latin typeface="Open Sans"/>
                <a:ea typeface="Open Sans"/>
                <a:cs typeface="Open Sans"/>
                <a:sym typeface="Open Sans"/>
              </a:rPr>
              <a:t>distorsione</a:t>
            </a:r>
            <a:r>
              <a:rPr lang="en-US" sz="2799" dirty="0">
                <a:solidFill>
                  <a:srgbClr val="FFFFFF"/>
                </a:solidFill>
                <a:latin typeface="Open Sans"/>
                <a:ea typeface="Open Sans"/>
                <a:cs typeface="Open Sans"/>
                <a:sym typeface="Open Sans"/>
              </a:rPr>
              <a:t> </a:t>
            </a:r>
            <a:r>
              <a:rPr lang="en-US" sz="2799" dirty="0" err="1">
                <a:solidFill>
                  <a:srgbClr val="FFFFFF"/>
                </a:solidFill>
                <a:latin typeface="Open Sans"/>
                <a:ea typeface="Open Sans"/>
                <a:cs typeface="Open Sans"/>
                <a:sym typeface="Open Sans"/>
              </a:rPr>
              <a:t>nelle</a:t>
            </a:r>
            <a:r>
              <a:rPr lang="en-US" sz="2799" dirty="0">
                <a:solidFill>
                  <a:srgbClr val="FFFFFF"/>
                </a:solidFill>
                <a:latin typeface="Open Sans"/>
                <a:ea typeface="Open Sans"/>
                <a:cs typeface="Open Sans"/>
                <a:sym typeface="Open Sans"/>
              </a:rPr>
              <a:t> prime </a:t>
            </a:r>
            <a:r>
              <a:rPr lang="en-US" sz="2799" dirty="0" err="1">
                <a:solidFill>
                  <a:srgbClr val="FFFFFF"/>
                </a:solidFill>
                <a:latin typeface="Open Sans"/>
                <a:ea typeface="Open Sans"/>
                <a:cs typeface="Open Sans"/>
                <a:sym typeface="Open Sans"/>
              </a:rPr>
              <a:t>posizioni</a:t>
            </a:r>
            <a:r>
              <a:rPr lang="en-US" sz="2799" dirty="0">
                <a:solidFill>
                  <a:srgbClr val="FFFFFF"/>
                </a:solidFill>
                <a:latin typeface="Open Sans"/>
                <a:ea typeface="Open Sans"/>
                <a:cs typeface="Open Sans"/>
                <a:sym typeface="Open Sans"/>
              </a:rPr>
              <a:t>. </a:t>
            </a:r>
            <a:r>
              <a:rPr lang="en-US" sz="2799" dirty="0" err="1">
                <a:solidFill>
                  <a:srgbClr val="FFFFFF"/>
                </a:solidFill>
                <a:latin typeface="Open Sans"/>
                <a:ea typeface="Open Sans"/>
                <a:cs typeface="Open Sans"/>
                <a:sym typeface="Open Sans"/>
              </a:rPr>
              <a:t>Anche</a:t>
            </a:r>
            <a:r>
              <a:rPr lang="en-US" sz="2799" dirty="0">
                <a:solidFill>
                  <a:srgbClr val="FFFFFF"/>
                </a:solidFill>
                <a:latin typeface="Open Sans"/>
                <a:ea typeface="Open Sans"/>
                <a:cs typeface="Open Sans"/>
                <a:sym typeface="Open Sans"/>
              </a:rPr>
              <a:t> le </a:t>
            </a:r>
            <a:r>
              <a:rPr lang="en-US" sz="2799" dirty="0" err="1">
                <a:solidFill>
                  <a:srgbClr val="FFFFFF"/>
                </a:solidFill>
                <a:latin typeface="Open Sans"/>
                <a:ea typeface="Open Sans"/>
                <a:cs typeface="Open Sans"/>
                <a:sym typeface="Open Sans"/>
              </a:rPr>
              <a:t>sequenze</a:t>
            </a:r>
            <a:r>
              <a:rPr lang="en-US" sz="2799" dirty="0">
                <a:solidFill>
                  <a:srgbClr val="FFFFFF"/>
                </a:solidFill>
                <a:latin typeface="Open Sans"/>
                <a:ea typeface="Open Sans"/>
                <a:cs typeface="Open Sans"/>
                <a:sym typeface="Open Sans"/>
              </a:rPr>
              <a:t> </a:t>
            </a:r>
            <a:r>
              <a:rPr lang="en-US" sz="2799" dirty="0" err="1">
                <a:solidFill>
                  <a:srgbClr val="FFFFFF"/>
                </a:solidFill>
                <a:latin typeface="Open Sans"/>
                <a:ea typeface="Open Sans"/>
                <a:cs typeface="Open Sans"/>
                <a:sym typeface="Open Sans"/>
              </a:rPr>
              <a:t>sovrarappresentate</a:t>
            </a:r>
            <a:r>
              <a:rPr lang="en-US" sz="2799" dirty="0">
                <a:solidFill>
                  <a:srgbClr val="FFFFFF"/>
                </a:solidFill>
                <a:latin typeface="Open Sans"/>
                <a:ea typeface="Open Sans"/>
                <a:cs typeface="Open Sans"/>
                <a:sym typeface="Open Sans"/>
              </a:rPr>
              <a:t> </a:t>
            </a:r>
            <a:r>
              <a:rPr lang="en-US" sz="2799" dirty="0" err="1">
                <a:solidFill>
                  <a:srgbClr val="FFFFFF"/>
                </a:solidFill>
                <a:latin typeface="Open Sans"/>
                <a:ea typeface="Open Sans"/>
                <a:cs typeface="Open Sans"/>
                <a:sym typeface="Open Sans"/>
              </a:rPr>
              <a:t>sono</a:t>
            </a:r>
            <a:r>
              <a:rPr lang="en-US" sz="2799" dirty="0">
                <a:solidFill>
                  <a:srgbClr val="FFFFFF"/>
                </a:solidFill>
                <a:latin typeface="Open Sans"/>
                <a:ea typeface="Open Sans"/>
                <a:cs typeface="Open Sans"/>
                <a:sym typeface="Open Sans"/>
              </a:rPr>
              <a:t> state </a:t>
            </a:r>
            <a:r>
              <a:rPr lang="en-US" sz="2799" dirty="0" err="1">
                <a:solidFill>
                  <a:srgbClr val="FFFFFF"/>
                </a:solidFill>
                <a:latin typeface="Open Sans"/>
                <a:ea typeface="Open Sans"/>
                <a:cs typeface="Open Sans"/>
                <a:sym typeface="Open Sans"/>
              </a:rPr>
              <a:t>ridotte</a:t>
            </a:r>
            <a:r>
              <a:rPr lang="en-US" sz="2799" dirty="0">
                <a:solidFill>
                  <a:srgbClr val="FFFFFF"/>
                </a:solidFill>
                <a:latin typeface="Open Sans"/>
                <a:ea typeface="Open Sans"/>
                <a:cs typeface="Open Sans"/>
                <a:sym typeface="Open Sans"/>
              </a:rPr>
              <a:t> ma non eliminate.</a:t>
            </a:r>
          </a:p>
        </p:txBody>
      </p:sp>
      <p:sp>
        <p:nvSpPr>
          <p:cNvPr id="7" name="TextBox 7"/>
          <p:cNvSpPr txBox="1"/>
          <p:nvPr/>
        </p:nvSpPr>
        <p:spPr>
          <a:xfrm>
            <a:off x="1239618" y="7383446"/>
            <a:ext cx="4513095" cy="14719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Figura 13: I valori sono rientrati tutti nella fascia verde</a:t>
            </a:r>
          </a:p>
        </p:txBody>
      </p:sp>
      <p:sp>
        <p:nvSpPr>
          <p:cNvPr id="8" name="TextBox 8"/>
          <p:cNvSpPr txBox="1"/>
          <p:nvPr/>
        </p:nvSpPr>
        <p:spPr>
          <a:xfrm>
            <a:off x="6984968" y="7383446"/>
            <a:ext cx="4368884" cy="14719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Figura 14: La funzione effettiva è molto più vicina a quella prevista</a:t>
            </a:r>
          </a:p>
        </p:txBody>
      </p:sp>
      <p:sp>
        <p:nvSpPr>
          <p:cNvPr id="9" name="TextBox 9"/>
          <p:cNvSpPr txBox="1"/>
          <p:nvPr/>
        </p:nvSpPr>
        <p:spPr>
          <a:xfrm>
            <a:off x="12702963" y="7383446"/>
            <a:ext cx="4368884" cy="14719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Figura 15: Il grafico mostra un leggero miglioramento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F3A68"/>
        </a:solidFill>
        <a:effectLst/>
      </p:bgPr>
    </p:bg>
    <p:spTree>
      <p:nvGrpSpPr>
        <p:cNvPr id="1" name=""/>
        <p:cNvGrpSpPr/>
        <p:nvPr/>
      </p:nvGrpSpPr>
      <p:grpSpPr>
        <a:xfrm>
          <a:off x="0" y="0"/>
          <a:ext cx="0" cy="0"/>
          <a:chOff x="0" y="0"/>
          <a:chExt cx="0" cy="0"/>
        </a:xfrm>
      </p:grpSpPr>
      <p:sp>
        <p:nvSpPr>
          <p:cNvPr id="2" name="Freeform 2"/>
          <p:cNvSpPr/>
          <p:nvPr/>
        </p:nvSpPr>
        <p:spPr>
          <a:xfrm>
            <a:off x="11582776" y="3935614"/>
            <a:ext cx="6358124" cy="5491107"/>
          </a:xfrm>
          <a:custGeom>
            <a:avLst/>
            <a:gdLst/>
            <a:ahLst/>
            <a:cxnLst/>
            <a:rect l="l" t="t" r="r" b="b"/>
            <a:pathLst>
              <a:path w="6358124" h="5491107">
                <a:moveTo>
                  <a:pt x="0" y="0"/>
                </a:moveTo>
                <a:lnTo>
                  <a:pt x="6358123" y="0"/>
                </a:lnTo>
                <a:lnTo>
                  <a:pt x="6358123" y="5491107"/>
                </a:lnTo>
                <a:lnTo>
                  <a:pt x="0" y="54911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3" name="Freeform 3"/>
          <p:cNvSpPr/>
          <p:nvPr/>
        </p:nvSpPr>
        <p:spPr>
          <a:xfrm>
            <a:off x="11723649" y="1437804"/>
            <a:ext cx="2621746" cy="2497809"/>
          </a:xfrm>
          <a:custGeom>
            <a:avLst/>
            <a:gdLst/>
            <a:ahLst/>
            <a:cxnLst/>
            <a:rect l="l" t="t" r="r" b="b"/>
            <a:pathLst>
              <a:path w="2621746" h="2497809">
                <a:moveTo>
                  <a:pt x="0" y="0"/>
                </a:moveTo>
                <a:lnTo>
                  <a:pt x="2621746" y="0"/>
                </a:lnTo>
                <a:lnTo>
                  <a:pt x="2621746" y="2497810"/>
                </a:lnTo>
                <a:lnTo>
                  <a:pt x="0" y="2497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
        <p:nvSpPr>
          <p:cNvPr id="4" name="Freeform 4"/>
          <p:cNvSpPr/>
          <p:nvPr/>
        </p:nvSpPr>
        <p:spPr>
          <a:xfrm flipH="1">
            <a:off x="13712650" y="1437804"/>
            <a:ext cx="2621746" cy="2497809"/>
          </a:xfrm>
          <a:custGeom>
            <a:avLst/>
            <a:gdLst/>
            <a:ahLst/>
            <a:cxnLst/>
            <a:rect l="l" t="t" r="r" b="b"/>
            <a:pathLst>
              <a:path w="2621746" h="2497809">
                <a:moveTo>
                  <a:pt x="2621747" y="0"/>
                </a:moveTo>
                <a:lnTo>
                  <a:pt x="0" y="0"/>
                </a:lnTo>
                <a:lnTo>
                  <a:pt x="0" y="2497810"/>
                </a:lnTo>
                <a:lnTo>
                  <a:pt x="2621747" y="2497810"/>
                </a:lnTo>
                <a:lnTo>
                  <a:pt x="2621747"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
        <p:nvSpPr>
          <p:cNvPr id="5" name="Freeform 5"/>
          <p:cNvSpPr/>
          <p:nvPr/>
        </p:nvSpPr>
        <p:spPr>
          <a:xfrm>
            <a:off x="15319153" y="1437804"/>
            <a:ext cx="2621746" cy="2497809"/>
          </a:xfrm>
          <a:custGeom>
            <a:avLst/>
            <a:gdLst/>
            <a:ahLst/>
            <a:cxnLst/>
            <a:rect l="l" t="t" r="r" b="b"/>
            <a:pathLst>
              <a:path w="2621746" h="2497809">
                <a:moveTo>
                  <a:pt x="0" y="0"/>
                </a:moveTo>
                <a:lnTo>
                  <a:pt x="2621746" y="0"/>
                </a:lnTo>
                <a:lnTo>
                  <a:pt x="2621746" y="2497810"/>
                </a:lnTo>
                <a:lnTo>
                  <a:pt x="0" y="2497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
        <p:nvSpPr>
          <p:cNvPr id="6" name="Freeform 6"/>
          <p:cNvSpPr/>
          <p:nvPr/>
        </p:nvSpPr>
        <p:spPr>
          <a:xfrm>
            <a:off x="12932582" y="-697684"/>
            <a:ext cx="2621746" cy="2497809"/>
          </a:xfrm>
          <a:custGeom>
            <a:avLst/>
            <a:gdLst/>
            <a:ahLst/>
            <a:cxnLst/>
            <a:rect l="l" t="t" r="r" b="b"/>
            <a:pathLst>
              <a:path w="2621746" h="2497809">
                <a:moveTo>
                  <a:pt x="0" y="0"/>
                </a:moveTo>
                <a:lnTo>
                  <a:pt x="2621746" y="0"/>
                </a:lnTo>
                <a:lnTo>
                  <a:pt x="2621746" y="2497810"/>
                </a:lnTo>
                <a:lnTo>
                  <a:pt x="0" y="2497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
        <p:nvSpPr>
          <p:cNvPr id="7" name="Freeform 7"/>
          <p:cNvSpPr/>
          <p:nvPr/>
        </p:nvSpPr>
        <p:spPr>
          <a:xfrm>
            <a:off x="15319153" y="-697684"/>
            <a:ext cx="2621746" cy="2497809"/>
          </a:xfrm>
          <a:custGeom>
            <a:avLst/>
            <a:gdLst/>
            <a:ahLst/>
            <a:cxnLst/>
            <a:rect l="l" t="t" r="r" b="b"/>
            <a:pathLst>
              <a:path w="2621746" h="2497809">
                <a:moveTo>
                  <a:pt x="0" y="0"/>
                </a:moveTo>
                <a:lnTo>
                  <a:pt x="2621746" y="0"/>
                </a:lnTo>
                <a:lnTo>
                  <a:pt x="2621746" y="2497810"/>
                </a:lnTo>
                <a:lnTo>
                  <a:pt x="0" y="2497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
        <p:nvSpPr>
          <p:cNvPr id="8" name="TextBox 8"/>
          <p:cNvSpPr txBox="1"/>
          <p:nvPr/>
        </p:nvSpPr>
        <p:spPr>
          <a:xfrm>
            <a:off x="1028700" y="1742976"/>
            <a:ext cx="9983863" cy="79108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Per valutare l’effettiva efficacia del Trimming, è stato eseguito il mapping delle reads sul genoma di riferimento (NC_045512.2) utilizzando Bowtie2 con i parametri di default, sia per i dati originali non trimmati (‘read1‘ e ‘read2‘) sia per i dati trimmati. </a:t>
            </a:r>
          </a:p>
          <a:p>
            <a:pPr algn="just">
              <a:lnSpc>
                <a:spcPts val="3919"/>
              </a:lnSpc>
            </a:pPr>
            <a:endParaRPr lang="en-US" sz="2799">
              <a:solidFill>
                <a:srgbClr val="FFFFFF"/>
              </a:solidFill>
              <a:latin typeface="Open Sans"/>
              <a:ea typeface="Open Sans"/>
              <a:cs typeface="Open Sans"/>
              <a:sym typeface="Open Sans"/>
            </a:endParaRPr>
          </a:p>
          <a:p>
            <a:pPr algn="just">
              <a:lnSpc>
                <a:spcPts val="3919"/>
              </a:lnSpc>
            </a:pPr>
            <a:r>
              <a:rPr lang="en-US" sz="2799" b="1">
                <a:solidFill>
                  <a:srgbClr val="D39C2C"/>
                </a:solidFill>
                <a:latin typeface="Open Sans Bold"/>
                <a:ea typeface="Open Sans Bold"/>
                <a:cs typeface="Open Sans Bold"/>
                <a:sym typeface="Open Sans Bold"/>
              </a:rPr>
              <a:t>Risultati del mapping: </a:t>
            </a:r>
          </a:p>
          <a:p>
            <a:pPr marL="604519" lvl="1" indent="-302260" algn="just">
              <a:lnSpc>
                <a:spcPts val="3919"/>
              </a:lnSpc>
              <a:buFont typeface="Arial"/>
              <a:buChar char="•"/>
            </a:pPr>
            <a:r>
              <a:rPr lang="en-US" sz="2799" b="1">
                <a:solidFill>
                  <a:srgbClr val="FFFFFF"/>
                </a:solidFill>
                <a:latin typeface="Open Sans Bold"/>
                <a:ea typeface="Open Sans Bold"/>
                <a:cs typeface="Open Sans Bold"/>
                <a:sym typeface="Open Sans Bold"/>
              </a:rPr>
              <a:t>Senza trimming</a:t>
            </a:r>
            <a:r>
              <a:rPr lang="en-US" sz="2799">
                <a:solidFill>
                  <a:srgbClr val="FFFFFF"/>
                </a:solidFill>
                <a:latin typeface="Open Sans"/>
                <a:ea typeface="Open Sans"/>
                <a:cs typeface="Open Sans"/>
                <a:sym typeface="Open Sans"/>
              </a:rPr>
              <a:t>: La percentuale di allineamento ottenuta è stata del</a:t>
            </a:r>
            <a:r>
              <a:rPr lang="en-US" sz="2799" b="1">
                <a:solidFill>
                  <a:srgbClr val="FFFFFF"/>
                </a:solidFill>
                <a:latin typeface="Open Sans Bold"/>
                <a:ea typeface="Open Sans Bold"/>
                <a:cs typeface="Open Sans Bold"/>
                <a:sym typeface="Open Sans Bold"/>
              </a:rPr>
              <a:t> 98.39%</a:t>
            </a:r>
            <a:r>
              <a:rPr lang="en-US" sz="2799">
                <a:solidFill>
                  <a:srgbClr val="FFFFFF"/>
                </a:solidFill>
                <a:latin typeface="Open Sans"/>
                <a:ea typeface="Open Sans"/>
                <a:cs typeface="Open Sans"/>
                <a:sym typeface="Open Sans"/>
              </a:rPr>
              <a:t>.</a:t>
            </a:r>
          </a:p>
          <a:p>
            <a:pPr marL="604519" lvl="1" indent="-302260" algn="just">
              <a:lnSpc>
                <a:spcPts val="3919"/>
              </a:lnSpc>
              <a:buFont typeface="Arial"/>
              <a:buChar char="•"/>
            </a:pPr>
            <a:r>
              <a:rPr lang="en-US" sz="2799" b="1">
                <a:solidFill>
                  <a:srgbClr val="FFFFFF"/>
                </a:solidFill>
                <a:latin typeface="Open Sans Bold"/>
                <a:ea typeface="Open Sans Bold"/>
                <a:cs typeface="Open Sans Bold"/>
                <a:sym typeface="Open Sans Bold"/>
              </a:rPr>
              <a:t>Con trimming</a:t>
            </a:r>
            <a:r>
              <a:rPr lang="en-US" sz="2799">
                <a:solidFill>
                  <a:srgbClr val="FFFFFF"/>
                </a:solidFill>
                <a:latin typeface="Open Sans"/>
                <a:ea typeface="Open Sans"/>
                <a:cs typeface="Open Sans"/>
                <a:sym typeface="Open Sans"/>
              </a:rPr>
              <a:t>: La percentuale di allineamento è scesa drasticamente al </a:t>
            </a:r>
            <a:r>
              <a:rPr lang="en-US" sz="2799" b="1">
                <a:solidFill>
                  <a:srgbClr val="FFFFFF"/>
                </a:solidFill>
                <a:latin typeface="Open Sans Bold"/>
                <a:ea typeface="Open Sans Bold"/>
                <a:cs typeface="Open Sans Bold"/>
                <a:sym typeface="Open Sans Bold"/>
              </a:rPr>
              <a:t>49.89%</a:t>
            </a:r>
            <a:r>
              <a:rPr lang="en-US" sz="2799">
                <a:solidFill>
                  <a:srgbClr val="FFFFFF"/>
                </a:solidFill>
                <a:latin typeface="Open Sans"/>
                <a:ea typeface="Open Sans"/>
                <a:cs typeface="Open Sans"/>
                <a:sym typeface="Open Sans"/>
              </a:rPr>
              <a:t>. </a:t>
            </a:r>
          </a:p>
          <a:p>
            <a:pPr algn="just">
              <a:lnSpc>
                <a:spcPts val="3919"/>
              </a:lnSpc>
            </a:pPr>
            <a:endParaRPr lang="en-US" sz="2799">
              <a:solidFill>
                <a:srgbClr val="FFFFFF"/>
              </a:solidFill>
              <a:latin typeface="Open Sans"/>
              <a:ea typeface="Open Sans"/>
              <a:cs typeface="Open Sans"/>
              <a:sym typeface="Open Sans"/>
            </a:endParaRPr>
          </a:p>
          <a:p>
            <a:pPr algn="just">
              <a:lnSpc>
                <a:spcPts val="3919"/>
              </a:lnSpc>
            </a:pPr>
            <a:r>
              <a:rPr lang="en-US" sz="2799">
                <a:solidFill>
                  <a:srgbClr val="FFFFFF"/>
                </a:solidFill>
                <a:latin typeface="Open Sans"/>
                <a:ea typeface="Open Sans"/>
                <a:cs typeface="Open Sans"/>
                <a:sym typeface="Open Sans"/>
              </a:rPr>
              <a:t>A causa del peggioramento significativo delle prestazioni di mapping dopo il trimming, si è deciso di proseguire le analisi successive </a:t>
            </a:r>
            <a:r>
              <a:rPr lang="en-US" sz="2799" b="1">
                <a:solidFill>
                  <a:srgbClr val="FFFFFF"/>
                </a:solidFill>
                <a:latin typeface="Open Sans Bold"/>
                <a:ea typeface="Open Sans Bold"/>
                <a:cs typeface="Open Sans Bold"/>
                <a:sym typeface="Open Sans Bold"/>
              </a:rPr>
              <a:t>utilizzando i dati originali non trimmati.</a:t>
            </a:r>
          </a:p>
        </p:txBody>
      </p:sp>
      <p:sp>
        <p:nvSpPr>
          <p:cNvPr id="9" name="TextBox 9"/>
          <p:cNvSpPr txBox="1"/>
          <p:nvPr/>
        </p:nvSpPr>
        <p:spPr>
          <a:xfrm>
            <a:off x="1028700" y="1150738"/>
            <a:ext cx="11311967" cy="448945"/>
          </a:xfrm>
          <a:prstGeom prst="rect">
            <a:avLst/>
          </a:prstGeom>
        </p:spPr>
        <p:txBody>
          <a:bodyPr lIns="0" tIns="0" rIns="0" bIns="0" rtlCol="0" anchor="t">
            <a:spAutoFit/>
          </a:bodyPr>
          <a:lstStyle/>
          <a:p>
            <a:pPr marL="0" lvl="0" indent="0" algn="l">
              <a:lnSpc>
                <a:spcPts val="3290"/>
              </a:lnSpc>
              <a:spcBef>
                <a:spcPct val="0"/>
              </a:spcBef>
            </a:pPr>
            <a:r>
              <a:rPr lang="en-US" sz="3500" b="1" spc="-38">
                <a:solidFill>
                  <a:srgbClr val="D39C2C"/>
                </a:solidFill>
                <a:latin typeface="Rubik Bold"/>
                <a:ea typeface="Rubik Bold"/>
                <a:cs typeface="Rubik Bold"/>
                <a:sym typeface="Rubik Bold"/>
              </a:rPr>
              <a:t>Conclusioni e considerazioni sul Trimming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F3A68"/>
        </a:solidFill>
        <a:effectLst/>
      </p:bgPr>
    </p:bg>
    <p:spTree>
      <p:nvGrpSpPr>
        <p:cNvPr id="1" name=""/>
        <p:cNvGrpSpPr/>
        <p:nvPr/>
      </p:nvGrpSpPr>
      <p:grpSpPr>
        <a:xfrm>
          <a:off x="0" y="0"/>
          <a:ext cx="0" cy="0"/>
          <a:chOff x="0" y="0"/>
          <a:chExt cx="0" cy="0"/>
        </a:xfrm>
      </p:grpSpPr>
      <p:sp>
        <p:nvSpPr>
          <p:cNvPr id="2" name="Freeform 2"/>
          <p:cNvSpPr/>
          <p:nvPr/>
        </p:nvSpPr>
        <p:spPr>
          <a:xfrm>
            <a:off x="15411250" y="506652"/>
            <a:ext cx="2382090" cy="2734471"/>
          </a:xfrm>
          <a:custGeom>
            <a:avLst/>
            <a:gdLst/>
            <a:ahLst/>
            <a:cxnLst/>
            <a:rect l="l" t="t" r="r" b="b"/>
            <a:pathLst>
              <a:path w="2382090" h="2734471">
                <a:moveTo>
                  <a:pt x="0" y="0"/>
                </a:moveTo>
                <a:lnTo>
                  <a:pt x="2382091" y="0"/>
                </a:lnTo>
                <a:lnTo>
                  <a:pt x="2382091" y="2734471"/>
                </a:lnTo>
                <a:lnTo>
                  <a:pt x="0" y="27344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3" name="Freeform 3"/>
          <p:cNvSpPr/>
          <p:nvPr/>
        </p:nvSpPr>
        <p:spPr>
          <a:xfrm>
            <a:off x="1028700" y="5887720"/>
            <a:ext cx="8705065" cy="4032698"/>
          </a:xfrm>
          <a:custGeom>
            <a:avLst/>
            <a:gdLst/>
            <a:ahLst/>
            <a:cxnLst/>
            <a:rect l="l" t="t" r="r" b="b"/>
            <a:pathLst>
              <a:path w="8705065" h="4032698">
                <a:moveTo>
                  <a:pt x="0" y="0"/>
                </a:moveTo>
                <a:lnTo>
                  <a:pt x="8705065" y="0"/>
                </a:lnTo>
                <a:lnTo>
                  <a:pt x="8705065" y="4032698"/>
                </a:lnTo>
                <a:lnTo>
                  <a:pt x="0" y="4032698"/>
                </a:lnTo>
                <a:lnTo>
                  <a:pt x="0" y="0"/>
                </a:lnTo>
                <a:close/>
              </a:path>
            </a:pathLst>
          </a:custGeom>
          <a:blipFill>
            <a:blip r:embed="rId4"/>
            <a:stretch>
              <a:fillRect/>
            </a:stretch>
          </a:blipFill>
        </p:spPr>
        <p:txBody>
          <a:bodyPr/>
          <a:lstStyle/>
          <a:p>
            <a:endParaRPr lang="it-IT"/>
          </a:p>
        </p:txBody>
      </p:sp>
      <p:sp>
        <p:nvSpPr>
          <p:cNvPr id="4" name="TextBox 4"/>
          <p:cNvSpPr txBox="1"/>
          <p:nvPr/>
        </p:nvSpPr>
        <p:spPr>
          <a:xfrm>
            <a:off x="1028700" y="1162050"/>
            <a:ext cx="13021478" cy="779145"/>
          </a:xfrm>
          <a:prstGeom prst="rect">
            <a:avLst/>
          </a:prstGeom>
        </p:spPr>
        <p:txBody>
          <a:bodyPr lIns="0" tIns="0" rIns="0" bIns="0" rtlCol="0" anchor="t">
            <a:spAutoFit/>
          </a:bodyPr>
          <a:lstStyle/>
          <a:p>
            <a:pPr algn="l">
              <a:lnSpc>
                <a:spcPts val="5640"/>
              </a:lnSpc>
            </a:pPr>
            <a:r>
              <a:rPr lang="en-US" sz="6000" b="1" spc="-65">
                <a:solidFill>
                  <a:srgbClr val="E26F6F"/>
                </a:solidFill>
                <a:latin typeface="Rubik Bold"/>
                <a:ea typeface="Rubik Bold"/>
                <a:cs typeface="Rubik Bold"/>
                <a:sym typeface="Rubik Bold"/>
              </a:rPr>
              <a:t>MAPPING CON BOWTIE2</a:t>
            </a:r>
          </a:p>
        </p:txBody>
      </p:sp>
      <p:sp>
        <p:nvSpPr>
          <p:cNvPr id="5" name="TextBox 5"/>
          <p:cNvSpPr txBox="1"/>
          <p:nvPr/>
        </p:nvSpPr>
        <p:spPr>
          <a:xfrm>
            <a:off x="1028700" y="3054750"/>
            <a:ext cx="5698485" cy="448945"/>
          </a:xfrm>
          <a:prstGeom prst="rect">
            <a:avLst/>
          </a:prstGeom>
        </p:spPr>
        <p:txBody>
          <a:bodyPr lIns="0" tIns="0" rIns="0" bIns="0" rtlCol="0" anchor="t">
            <a:spAutoFit/>
          </a:bodyPr>
          <a:lstStyle/>
          <a:p>
            <a:pPr marL="0" lvl="0" indent="0" algn="l">
              <a:lnSpc>
                <a:spcPts val="3290"/>
              </a:lnSpc>
              <a:spcBef>
                <a:spcPct val="0"/>
              </a:spcBef>
            </a:pPr>
            <a:r>
              <a:rPr lang="en-US" sz="3500" b="1" spc="-38">
                <a:solidFill>
                  <a:srgbClr val="D39C2C"/>
                </a:solidFill>
                <a:latin typeface="Rubik Bold"/>
                <a:ea typeface="Rubik Bold"/>
                <a:cs typeface="Rubik Bold"/>
                <a:sym typeface="Rubik Bold"/>
              </a:rPr>
              <a:t>Parametri di Bowtie2:</a:t>
            </a:r>
          </a:p>
        </p:txBody>
      </p:sp>
      <p:sp>
        <p:nvSpPr>
          <p:cNvPr id="6" name="TextBox 6"/>
          <p:cNvSpPr txBox="1"/>
          <p:nvPr/>
        </p:nvSpPr>
        <p:spPr>
          <a:xfrm>
            <a:off x="1028700" y="1816737"/>
            <a:ext cx="14094129" cy="14719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Il mapping delle reads di SARS-CoV-2 sul genoma di riferimento è stato effettuato utilizzando lo strumento Bowtie2 (versione 2.4.2), disponibile su Galaxy. </a:t>
            </a:r>
          </a:p>
          <a:p>
            <a:pPr algn="just">
              <a:lnSpc>
                <a:spcPts val="3919"/>
              </a:lnSpc>
            </a:pPr>
            <a:endParaRPr lang="en-US" sz="2799">
              <a:solidFill>
                <a:srgbClr val="FFFFFF"/>
              </a:solidFill>
              <a:latin typeface="Open Sans"/>
              <a:ea typeface="Open Sans"/>
              <a:cs typeface="Open Sans"/>
              <a:sym typeface="Open Sans"/>
            </a:endParaRPr>
          </a:p>
        </p:txBody>
      </p:sp>
      <p:sp>
        <p:nvSpPr>
          <p:cNvPr id="7" name="TextBox 7"/>
          <p:cNvSpPr txBox="1"/>
          <p:nvPr/>
        </p:nvSpPr>
        <p:spPr>
          <a:xfrm>
            <a:off x="1028700" y="3446545"/>
            <a:ext cx="14094129" cy="19672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Bowtie2 ` e stato eseguito in modalità paired end, utilizzando i file ‘read1‘ e ‘read2‘ come input per le due reads e il file ‘genomaRiferimentoSARS-Cov-2‘ come genoma di riferimento. Sono stati utilizzati i parametri di default di Bowtie2.</a:t>
            </a:r>
          </a:p>
          <a:p>
            <a:pPr algn="just">
              <a:lnSpc>
                <a:spcPts val="3919"/>
              </a:lnSpc>
            </a:pPr>
            <a:endParaRPr lang="en-US" sz="2799">
              <a:solidFill>
                <a:srgbClr val="FFFFFF"/>
              </a:solidFill>
              <a:latin typeface="Open Sans"/>
              <a:ea typeface="Open Sans"/>
              <a:cs typeface="Open Sans"/>
              <a:sym typeface="Open Sans"/>
            </a:endParaRPr>
          </a:p>
        </p:txBody>
      </p:sp>
      <p:sp>
        <p:nvSpPr>
          <p:cNvPr id="8" name="TextBox 8"/>
          <p:cNvSpPr txBox="1"/>
          <p:nvPr/>
        </p:nvSpPr>
        <p:spPr>
          <a:xfrm>
            <a:off x="1028700" y="5219700"/>
            <a:ext cx="5698485" cy="448945"/>
          </a:xfrm>
          <a:prstGeom prst="rect">
            <a:avLst/>
          </a:prstGeom>
        </p:spPr>
        <p:txBody>
          <a:bodyPr lIns="0" tIns="0" rIns="0" bIns="0" rtlCol="0" anchor="t">
            <a:spAutoFit/>
          </a:bodyPr>
          <a:lstStyle/>
          <a:p>
            <a:pPr marL="0" lvl="0" indent="0" algn="l">
              <a:lnSpc>
                <a:spcPts val="3290"/>
              </a:lnSpc>
              <a:spcBef>
                <a:spcPct val="0"/>
              </a:spcBef>
            </a:pPr>
            <a:r>
              <a:rPr lang="en-US" sz="3500" b="1" spc="-38">
                <a:solidFill>
                  <a:srgbClr val="D39C2C"/>
                </a:solidFill>
                <a:latin typeface="Rubik Bold"/>
                <a:ea typeface="Rubik Bold"/>
                <a:cs typeface="Rubik Bold"/>
                <a:sym typeface="Rubik Bold"/>
              </a:rPr>
              <a:t>Risultati:</a:t>
            </a:r>
          </a:p>
        </p:txBody>
      </p:sp>
      <p:sp>
        <p:nvSpPr>
          <p:cNvPr id="9" name="TextBox 9"/>
          <p:cNvSpPr txBox="1"/>
          <p:nvPr/>
        </p:nvSpPr>
        <p:spPr>
          <a:xfrm>
            <a:off x="10041373" y="5830570"/>
            <a:ext cx="7362137" cy="39484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Questi risultati indicano che la stragrande maggioranza delle reads (</a:t>
            </a:r>
            <a:r>
              <a:rPr lang="en-US" sz="2799" b="1">
                <a:solidFill>
                  <a:srgbClr val="FFFFFF"/>
                </a:solidFill>
                <a:latin typeface="Open Sans Bold"/>
                <a:ea typeface="Open Sans Bold"/>
                <a:cs typeface="Open Sans Bold"/>
                <a:sym typeface="Open Sans Bold"/>
              </a:rPr>
              <a:t>97.34%</a:t>
            </a:r>
            <a:r>
              <a:rPr lang="en-US" sz="2799">
                <a:solidFill>
                  <a:srgbClr val="FFFFFF"/>
                </a:solidFill>
                <a:latin typeface="Open Sans"/>
                <a:ea typeface="Open Sans"/>
                <a:cs typeface="Open Sans"/>
                <a:sym typeface="Open Sans"/>
              </a:rPr>
              <a:t>) si è allineata in modo univoco e concorde al genoma di riferimento. </a:t>
            </a:r>
          </a:p>
          <a:p>
            <a:pPr algn="just">
              <a:lnSpc>
                <a:spcPts val="3919"/>
              </a:lnSpc>
            </a:pPr>
            <a:r>
              <a:rPr lang="en-US" sz="2799">
                <a:solidFill>
                  <a:srgbClr val="FFFFFF"/>
                </a:solidFill>
                <a:latin typeface="Open Sans"/>
                <a:ea typeface="Open Sans"/>
                <a:cs typeface="Open Sans"/>
                <a:sym typeface="Open Sans"/>
              </a:rPr>
              <a:t>Una piccola percentuale di reads (2.66%) non si è allineata, mentre una frazione ancora minore (22.05% di 458) si `e allineata in modo discorde.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F3A68"/>
        </a:solidFill>
        <a:effectLst/>
      </p:bgPr>
    </p:bg>
    <p:spTree>
      <p:nvGrpSpPr>
        <p:cNvPr id="1" name=""/>
        <p:cNvGrpSpPr/>
        <p:nvPr/>
      </p:nvGrpSpPr>
      <p:grpSpPr>
        <a:xfrm>
          <a:off x="0" y="0"/>
          <a:ext cx="0" cy="0"/>
          <a:chOff x="0" y="0"/>
          <a:chExt cx="0" cy="0"/>
        </a:xfrm>
      </p:grpSpPr>
      <p:sp>
        <p:nvSpPr>
          <p:cNvPr id="2" name="TextBox 2"/>
          <p:cNvSpPr txBox="1"/>
          <p:nvPr/>
        </p:nvSpPr>
        <p:spPr>
          <a:xfrm>
            <a:off x="1028700" y="1095375"/>
            <a:ext cx="15205432" cy="779145"/>
          </a:xfrm>
          <a:prstGeom prst="rect">
            <a:avLst/>
          </a:prstGeom>
        </p:spPr>
        <p:txBody>
          <a:bodyPr lIns="0" tIns="0" rIns="0" bIns="0" rtlCol="0" anchor="t">
            <a:spAutoFit/>
          </a:bodyPr>
          <a:lstStyle/>
          <a:p>
            <a:pPr algn="l">
              <a:lnSpc>
                <a:spcPts val="5640"/>
              </a:lnSpc>
            </a:pPr>
            <a:r>
              <a:rPr lang="en-US" sz="6000" b="1" spc="-65">
                <a:solidFill>
                  <a:srgbClr val="E26F6F"/>
                </a:solidFill>
                <a:latin typeface="Rubik Bold"/>
                <a:ea typeface="Rubik Bold"/>
                <a:cs typeface="Rubik Bold"/>
                <a:sym typeface="Rubik Bold"/>
              </a:rPr>
              <a:t>VISUALIZZAZIONI CON IGV E JBROWSE</a:t>
            </a:r>
          </a:p>
        </p:txBody>
      </p:sp>
      <p:sp>
        <p:nvSpPr>
          <p:cNvPr id="3" name="Freeform 3"/>
          <p:cNvSpPr/>
          <p:nvPr/>
        </p:nvSpPr>
        <p:spPr>
          <a:xfrm rot="-2876349">
            <a:off x="16103754" y="-1842542"/>
            <a:ext cx="2311093" cy="6654979"/>
          </a:xfrm>
          <a:custGeom>
            <a:avLst/>
            <a:gdLst/>
            <a:ahLst/>
            <a:cxnLst/>
            <a:rect l="l" t="t" r="r" b="b"/>
            <a:pathLst>
              <a:path w="2311093" h="6654979">
                <a:moveTo>
                  <a:pt x="0" y="0"/>
                </a:moveTo>
                <a:lnTo>
                  <a:pt x="2311092" y="0"/>
                </a:lnTo>
                <a:lnTo>
                  <a:pt x="2311092" y="6654979"/>
                </a:lnTo>
                <a:lnTo>
                  <a:pt x="0" y="66549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4" name="Freeform 4"/>
          <p:cNvSpPr/>
          <p:nvPr/>
        </p:nvSpPr>
        <p:spPr>
          <a:xfrm>
            <a:off x="1028700" y="3648958"/>
            <a:ext cx="7057862" cy="3740667"/>
          </a:xfrm>
          <a:custGeom>
            <a:avLst/>
            <a:gdLst/>
            <a:ahLst/>
            <a:cxnLst/>
            <a:rect l="l" t="t" r="r" b="b"/>
            <a:pathLst>
              <a:path w="7057862" h="3740667">
                <a:moveTo>
                  <a:pt x="0" y="0"/>
                </a:moveTo>
                <a:lnTo>
                  <a:pt x="7057862" y="0"/>
                </a:lnTo>
                <a:lnTo>
                  <a:pt x="7057862" y="3740667"/>
                </a:lnTo>
                <a:lnTo>
                  <a:pt x="0" y="3740667"/>
                </a:lnTo>
                <a:lnTo>
                  <a:pt x="0" y="0"/>
                </a:lnTo>
                <a:close/>
              </a:path>
            </a:pathLst>
          </a:custGeom>
          <a:blipFill>
            <a:blip r:embed="rId4"/>
            <a:stretch>
              <a:fillRect/>
            </a:stretch>
          </a:blipFill>
        </p:spPr>
        <p:txBody>
          <a:bodyPr/>
          <a:lstStyle/>
          <a:p>
            <a:endParaRPr lang="it-IT"/>
          </a:p>
        </p:txBody>
      </p:sp>
      <p:sp>
        <p:nvSpPr>
          <p:cNvPr id="5" name="Freeform 5"/>
          <p:cNvSpPr/>
          <p:nvPr/>
        </p:nvSpPr>
        <p:spPr>
          <a:xfrm>
            <a:off x="9144000" y="3648958"/>
            <a:ext cx="6996205" cy="3740667"/>
          </a:xfrm>
          <a:custGeom>
            <a:avLst/>
            <a:gdLst/>
            <a:ahLst/>
            <a:cxnLst/>
            <a:rect l="l" t="t" r="r" b="b"/>
            <a:pathLst>
              <a:path w="6996205" h="3740667">
                <a:moveTo>
                  <a:pt x="0" y="0"/>
                </a:moveTo>
                <a:lnTo>
                  <a:pt x="6996205" y="0"/>
                </a:lnTo>
                <a:lnTo>
                  <a:pt x="6996205" y="3740667"/>
                </a:lnTo>
                <a:lnTo>
                  <a:pt x="0" y="3740667"/>
                </a:lnTo>
                <a:lnTo>
                  <a:pt x="0" y="0"/>
                </a:lnTo>
                <a:close/>
              </a:path>
            </a:pathLst>
          </a:custGeom>
          <a:blipFill>
            <a:blip r:embed="rId5"/>
            <a:stretch>
              <a:fillRect l="-34508"/>
            </a:stretch>
          </a:blipFill>
        </p:spPr>
        <p:txBody>
          <a:bodyPr/>
          <a:lstStyle/>
          <a:p>
            <a:endParaRPr lang="it-IT"/>
          </a:p>
        </p:txBody>
      </p:sp>
      <p:sp>
        <p:nvSpPr>
          <p:cNvPr id="6" name="TextBox 6"/>
          <p:cNvSpPr txBox="1"/>
          <p:nvPr/>
        </p:nvSpPr>
        <p:spPr>
          <a:xfrm>
            <a:off x="1028700" y="2992625"/>
            <a:ext cx="6809416" cy="551559"/>
          </a:xfrm>
          <a:prstGeom prst="rect">
            <a:avLst/>
          </a:prstGeom>
        </p:spPr>
        <p:txBody>
          <a:bodyPr lIns="0" tIns="0" rIns="0" bIns="0" rtlCol="0" anchor="t">
            <a:spAutoFit/>
          </a:bodyPr>
          <a:lstStyle/>
          <a:p>
            <a:pPr marL="0" lvl="0" indent="0" algn="l">
              <a:lnSpc>
                <a:spcPts val="4041"/>
              </a:lnSpc>
              <a:spcBef>
                <a:spcPct val="0"/>
              </a:spcBef>
            </a:pPr>
            <a:r>
              <a:rPr lang="en-US" sz="4299" b="1" spc="-47">
                <a:solidFill>
                  <a:srgbClr val="D39C2C"/>
                </a:solidFill>
                <a:latin typeface="Rubik Bold"/>
                <a:ea typeface="Rubik Bold"/>
                <a:cs typeface="Rubik Bold"/>
                <a:sym typeface="Rubik Bold"/>
              </a:rPr>
              <a:t>IGV (in locale):</a:t>
            </a:r>
          </a:p>
        </p:txBody>
      </p:sp>
      <p:sp>
        <p:nvSpPr>
          <p:cNvPr id="7" name="TextBox 7"/>
          <p:cNvSpPr txBox="1"/>
          <p:nvPr/>
        </p:nvSpPr>
        <p:spPr>
          <a:xfrm>
            <a:off x="9144000" y="2992625"/>
            <a:ext cx="6809416" cy="551559"/>
          </a:xfrm>
          <a:prstGeom prst="rect">
            <a:avLst/>
          </a:prstGeom>
        </p:spPr>
        <p:txBody>
          <a:bodyPr lIns="0" tIns="0" rIns="0" bIns="0" rtlCol="0" anchor="t">
            <a:spAutoFit/>
          </a:bodyPr>
          <a:lstStyle/>
          <a:p>
            <a:pPr marL="0" lvl="0" indent="0" algn="l">
              <a:lnSpc>
                <a:spcPts val="4041"/>
              </a:lnSpc>
              <a:spcBef>
                <a:spcPct val="0"/>
              </a:spcBef>
            </a:pPr>
            <a:r>
              <a:rPr lang="en-US" sz="4299" b="1" spc="-47">
                <a:solidFill>
                  <a:srgbClr val="D39C2C"/>
                </a:solidFill>
                <a:latin typeface="Rubik Bold"/>
                <a:ea typeface="Rubik Bold"/>
                <a:cs typeface="Rubik Bold"/>
                <a:sym typeface="Rubik Bold"/>
              </a:rPr>
              <a:t>JBrowse (su Galaxy):</a:t>
            </a:r>
          </a:p>
        </p:txBody>
      </p:sp>
      <p:sp>
        <p:nvSpPr>
          <p:cNvPr id="8" name="TextBox 8"/>
          <p:cNvSpPr txBox="1"/>
          <p:nvPr/>
        </p:nvSpPr>
        <p:spPr>
          <a:xfrm>
            <a:off x="1028700" y="1817370"/>
            <a:ext cx="14924716" cy="9766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Dopo il mapping con Bowtie2, i risultati sono stati visualizzati utilizzando IGV e JBrowse per valutare la qualità dell’allineamento e individuare eventuali variazioni nella sequenza.</a:t>
            </a:r>
          </a:p>
        </p:txBody>
      </p:sp>
      <p:sp>
        <p:nvSpPr>
          <p:cNvPr id="9" name="TextBox 9"/>
          <p:cNvSpPr txBox="1"/>
          <p:nvPr/>
        </p:nvSpPr>
        <p:spPr>
          <a:xfrm>
            <a:off x="1028700" y="7437250"/>
            <a:ext cx="7057862" cy="24625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In generale, l’analisi dell’allineamento in IGV evidenzia un buon livello di copertura generale, con alcune regioni caratterizzate da una minore profondità e da variazioni rispetto alla sequenza di riferimento.</a:t>
            </a:r>
          </a:p>
        </p:txBody>
      </p:sp>
      <p:sp>
        <p:nvSpPr>
          <p:cNvPr id="10" name="TextBox 10"/>
          <p:cNvSpPr txBox="1"/>
          <p:nvPr/>
        </p:nvSpPr>
        <p:spPr>
          <a:xfrm>
            <a:off x="9176270" y="7437250"/>
            <a:ext cx="7057862" cy="19672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L’analisi di questa regione suggerisce la presenza di variazioni nucleotidiche che potrebbero influenzare la sequenza proteica risultante.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F3A68"/>
        </a:solidFill>
        <a:effectLst/>
      </p:bgPr>
    </p:bg>
    <p:spTree>
      <p:nvGrpSpPr>
        <p:cNvPr id="1" name=""/>
        <p:cNvGrpSpPr/>
        <p:nvPr/>
      </p:nvGrpSpPr>
      <p:grpSpPr>
        <a:xfrm>
          <a:off x="0" y="0"/>
          <a:ext cx="0" cy="0"/>
          <a:chOff x="0" y="0"/>
          <a:chExt cx="0" cy="0"/>
        </a:xfrm>
      </p:grpSpPr>
      <p:sp>
        <p:nvSpPr>
          <p:cNvPr id="2" name="Freeform 2"/>
          <p:cNvSpPr/>
          <p:nvPr/>
        </p:nvSpPr>
        <p:spPr>
          <a:xfrm>
            <a:off x="11723649" y="1437804"/>
            <a:ext cx="2621746" cy="2497809"/>
          </a:xfrm>
          <a:custGeom>
            <a:avLst/>
            <a:gdLst/>
            <a:ahLst/>
            <a:cxnLst/>
            <a:rect l="l" t="t" r="r" b="b"/>
            <a:pathLst>
              <a:path w="2621746" h="2497809">
                <a:moveTo>
                  <a:pt x="0" y="0"/>
                </a:moveTo>
                <a:lnTo>
                  <a:pt x="2621746" y="0"/>
                </a:lnTo>
                <a:lnTo>
                  <a:pt x="2621746" y="2497810"/>
                </a:lnTo>
                <a:lnTo>
                  <a:pt x="0" y="24978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3" name="Freeform 3"/>
          <p:cNvSpPr/>
          <p:nvPr/>
        </p:nvSpPr>
        <p:spPr>
          <a:xfrm flipH="1">
            <a:off x="13712650" y="1437804"/>
            <a:ext cx="2621746" cy="2497809"/>
          </a:xfrm>
          <a:custGeom>
            <a:avLst/>
            <a:gdLst/>
            <a:ahLst/>
            <a:cxnLst/>
            <a:rect l="l" t="t" r="r" b="b"/>
            <a:pathLst>
              <a:path w="2621746" h="2497809">
                <a:moveTo>
                  <a:pt x="2621747" y="0"/>
                </a:moveTo>
                <a:lnTo>
                  <a:pt x="0" y="0"/>
                </a:lnTo>
                <a:lnTo>
                  <a:pt x="0" y="2497810"/>
                </a:lnTo>
                <a:lnTo>
                  <a:pt x="2621747" y="2497810"/>
                </a:lnTo>
                <a:lnTo>
                  <a:pt x="262174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4" name="Freeform 4"/>
          <p:cNvSpPr/>
          <p:nvPr/>
        </p:nvSpPr>
        <p:spPr>
          <a:xfrm>
            <a:off x="15319153" y="1437804"/>
            <a:ext cx="2621746" cy="2497809"/>
          </a:xfrm>
          <a:custGeom>
            <a:avLst/>
            <a:gdLst/>
            <a:ahLst/>
            <a:cxnLst/>
            <a:rect l="l" t="t" r="r" b="b"/>
            <a:pathLst>
              <a:path w="2621746" h="2497809">
                <a:moveTo>
                  <a:pt x="0" y="0"/>
                </a:moveTo>
                <a:lnTo>
                  <a:pt x="2621746" y="0"/>
                </a:lnTo>
                <a:lnTo>
                  <a:pt x="2621746" y="2497810"/>
                </a:lnTo>
                <a:lnTo>
                  <a:pt x="0" y="24978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5" name="Freeform 5"/>
          <p:cNvSpPr/>
          <p:nvPr/>
        </p:nvSpPr>
        <p:spPr>
          <a:xfrm>
            <a:off x="12932582" y="-697684"/>
            <a:ext cx="2621746" cy="2497809"/>
          </a:xfrm>
          <a:custGeom>
            <a:avLst/>
            <a:gdLst/>
            <a:ahLst/>
            <a:cxnLst/>
            <a:rect l="l" t="t" r="r" b="b"/>
            <a:pathLst>
              <a:path w="2621746" h="2497809">
                <a:moveTo>
                  <a:pt x="0" y="0"/>
                </a:moveTo>
                <a:lnTo>
                  <a:pt x="2621746" y="0"/>
                </a:lnTo>
                <a:lnTo>
                  <a:pt x="2621746" y="2497810"/>
                </a:lnTo>
                <a:lnTo>
                  <a:pt x="0" y="24978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6" name="Freeform 6"/>
          <p:cNvSpPr/>
          <p:nvPr/>
        </p:nvSpPr>
        <p:spPr>
          <a:xfrm>
            <a:off x="15319153" y="-697684"/>
            <a:ext cx="2621746" cy="2497809"/>
          </a:xfrm>
          <a:custGeom>
            <a:avLst/>
            <a:gdLst/>
            <a:ahLst/>
            <a:cxnLst/>
            <a:rect l="l" t="t" r="r" b="b"/>
            <a:pathLst>
              <a:path w="2621746" h="2497809">
                <a:moveTo>
                  <a:pt x="0" y="0"/>
                </a:moveTo>
                <a:lnTo>
                  <a:pt x="2621746" y="0"/>
                </a:lnTo>
                <a:lnTo>
                  <a:pt x="2621746" y="2497810"/>
                </a:lnTo>
                <a:lnTo>
                  <a:pt x="0" y="24978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7" name="TextBox 7"/>
          <p:cNvSpPr txBox="1"/>
          <p:nvPr/>
        </p:nvSpPr>
        <p:spPr>
          <a:xfrm>
            <a:off x="1028700" y="1884045"/>
            <a:ext cx="9983863" cy="19672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L'analisi delle reads di SARS-CoV-2 ha mostrato un elevato livello di qualità e un'ottima percentuale di allineamento, rendendo il trimming non necessario e potenzialmente dannoso.</a:t>
            </a:r>
          </a:p>
        </p:txBody>
      </p:sp>
      <p:sp>
        <p:nvSpPr>
          <p:cNvPr id="8" name="TextBox 8"/>
          <p:cNvSpPr txBox="1"/>
          <p:nvPr/>
        </p:nvSpPr>
        <p:spPr>
          <a:xfrm>
            <a:off x="1028700" y="4276200"/>
            <a:ext cx="11311967" cy="448945"/>
          </a:xfrm>
          <a:prstGeom prst="rect">
            <a:avLst/>
          </a:prstGeom>
        </p:spPr>
        <p:txBody>
          <a:bodyPr lIns="0" tIns="0" rIns="0" bIns="0" rtlCol="0" anchor="t">
            <a:spAutoFit/>
          </a:bodyPr>
          <a:lstStyle/>
          <a:p>
            <a:pPr marL="0" lvl="0" indent="0" algn="l">
              <a:lnSpc>
                <a:spcPts val="3290"/>
              </a:lnSpc>
              <a:spcBef>
                <a:spcPct val="0"/>
              </a:spcBef>
            </a:pPr>
            <a:r>
              <a:rPr lang="en-US" sz="3500" b="1" spc="-38">
                <a:solidFill>
                  <a:srgbClr val="D39C2C"/>
                </a:solidFill>
                <a:latin typeface="Rubik Bold"/>
                <a:ea typeface="Rubik Bold"/>
                <a:cs typeface="Rubik Bold"/>
                <a:sym typeface="Rubik Bold"/>
              </a:rPr>
              <a:t>Principali osservazioni</a:t>
            </a:r>
          </a:p>
        </p:txBody>
      </p:sp>
      <p:sp>
        <p:nvSpPr>
          <p:cNvPr id="9" name="TextBox 9"/>
          <p:cNvSpPr txBox="1"/>
          <p:nvPr/>
        </p:nvSpPr>
        <p:spPr>
          <a:xfrm>
            <a:off x="1028700" y="1162050"/>
            <a:ext cx="13021478" cy="779145"/>
          </a:xfrm>
          <a:prstGeom prst="rect">
            <a:avLst/>
          </a:prstGeom>
        </p:spPr>
        <p:txBody>
          <a:bodyPr lIns="0" tIns="0" rIns="0" bIns="0" rtlCol="0" anchor="t">
            <a:spAutoFit/>
          </a:bodyPr>
          <a:lstStyle/>
          <a:p>
            <a:pPr algn="l">
              <a:lnSpc>
                <a:spcPts val="5640"/>
              </a:lnSpc>
            </a:pPr>
            <a:r>
              <a:rPr lang="en-US" sz="6000" b="1" spc="-65">
                <a:solidFill>
                  <a:srgbClr val="E26F6F"/>
                </a:solidFill>
                <a:latin typeface="Rubik Bold"/>
                <a:ea typeface="Rubik Bold"/>
                <a:cs typeface="Rubik Bold"/>
                <a:sym typeface="Rubik Bold"/>
              </a:rPr>
              <a:t>DISCUSSIONE DEI RISULTATI </a:t>
            </a:r>
          </a:p>
        </p:txBody>
      </p:sp>
      <p:sp>
        <p:nvSpPr>
          <p:cNvPr id="10" name="Freeform 10"/>
          <p:cNvSpPr/>
          <p:nvPr/>
        </p:nvSpPr>
        <p:spPr>
          <a:xfrm>
            <a:off x="12112535" y="3935614"/>
            <a:ext cx="5828364" cy="5287916"/>
          </a:xfrm>
          <a:custGeom>
            <a:avLst/>
            <a:gdLst/>
            <a:ahLst/>
            <a:cxnLst/>
            <a:rect l="l" t="t" r="r" b="b"/>
            <a:pathLst>
              <a:path w="5828364" h="5287916">
                <a:moveTo>
                  <a:pt x="0" y="0"/>
                </a:moveTo>
                <a:lnTo>
                  <a:pt x="5828364" y="0"/>
                </a:lnTo>
                <a:lnTo>
                  <a:pt x="5828364" y="5287916"/>
                </a:lnTo>
                <a:lnTo>
                  <a:pt x="0" y="52879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
        <p:nvSpPr>
          <p:cNvPr id="11" name="TextBox 11"/>
          <p:cNvSpPr txBox="1"/>
          <p:nvPr/>
        </p:nvSpPr>
        <p:spPr>
          <a:xfrm>
            <a:off x="1028700" y="4667995"/>
            <a:ext cx="9983863" cy="4939030"/>
          </a:xfrm>
          <a:prstGeom prst="rect">
            <a:avLst/>
          </a:prstGeom>
        </p:spPr>
        <p:txBody>
          <a:bodyPr lIns="0" tIns="0" rIns="0" bIns="0" rtlCol="0" anchor="t">
            <a:spAutoFit/>
          </a:bodyPr>
          <a:lstStyle/>
          <a:p>
            <a:pPr marL="604519" lvl="1" indent="-302260" algn="just">
              <a:lnSpc>
                <a:spcPts val="3919"/>
              </a:lnSpc>
              <a:buFont typeface="Arial"/>
              <a:buChar char="•"/>
            </a:pPr>
            <a:r>
              <a:rPr lang="en-US" sz="2799">
                <a:solidFill>
                  <a:srgbClr val="FFFFFF"/>
                </a:solidFill>
                <a:latin typeface="Open Sans"/>
                <a:ea typeface="Open Sans"/>
                <a:cs typeface="Open Sans"/>
                <a:sym typeface="Open Sans"/>
              </a:rPr>
              <a:t>Le </a:t>
            </a:r>
            <a:r>
              <a:rPr lang="en-US" sz="2799" b="1">
                <a:solidFill>
                  <a:srgbClr val="FFFFFF"/>
                </a:solidFill>
                <a:latin typeface="Open Sans Bold"/>
                <a:ea typeface="Open Sans Bold"/>
                <a:cs typeface="Open Sans Bold"/>
                <a:sym typeface="Open Sans Bold"/>
              </a:rPr>
              <a:t>reads </a:t>
            </a:r>
            <a:r>
              <a:rPr lang="en-US" sz="2799">
                <a:solidFill>
                  <a:srgbClr val="FFFFFF"/>
                </a:solidFill>
                <a:latin typeface="Open Sans"/>
                <a:ea typeface="Open Sans"/>
                <a:cs typeface="Open Sans"/>
                <a:sym typeface="Open Sans"/>
              </a:rPr>
              <a:t>originali erano di </a:t>
            </a:r>
            <a:r>
              <a:rPr lang="en-US" sz="2799" b="1">
                <a:solidFill>
                  <a:srgbClr val="FFFFFF"/>
                </a:solidFill>
                <a:latin typeface="Open Sans Bold"/>
                <a:ea typeface="Open Sans Bold"/>
                <a:cs typeface="Open Sans Bold"/>
                <a:sym typeface="Open Sans Bold"/>
              </a:rPr>
              <a:t>buona qualità</a:t>
            </a:r>
            <a:r>
              <a:rPr lang="en-US" sz="2799">
                <a:solidFill>
                  <a:srgbClr val="FFFFFF"/>
                </a:solidFill>
                <a:latin typeface="Open Sans"/>
                <a:ea typeface="Open Sans"/>
                <a:cs typeface="Open Sans"/>
                <a:sym typeface="Open Sans"/>
              </a:rPr>
              <a:t>: La maggior parte aveva un Phred Score &gt; Q30</a:t>
            </a:r>
          </a:p>
          <a:p>
            <a:pPr marL="604519" lvl="1" indent="-302260" algn="just">
              <a:lnSpc>
                <a:spcPts val="3919"/>
              </a:lnSpc>
              <a:buFont typeface="Arial"/>
              <a:buChar char="•"/>
            </a:pPr>
            <a:r>
              <a:rPr lang="en-US" sz="2799">
                <a:solidFill>
                  <a:srgbClr val="FFFFFF"/>
                </a:solidFill>
                <a:latin typeface="Open Sans"/>
                <a:ea typeface="Open Sans"/>
                <a:cs typeface="Open Sans"/>
                <a:sym typeface="Open Sans"/>
              </a:rPr>
              <a:t>Il </a:t>
            </a:r>
            <a:r>
              <a:rPr lang="en-US" sz="2799" b="1">
                <a:solidFill>
                  <a:srgbClr val="FFFFFF"/>
                </a:solidFill>
                <a:latin typeface="Open Sans Bold"/>
                <a:ea typeface="Open Sans Bold"/>
                <a:cs typeface="Open Sans Bold"/>
                <a:sym typeface="Open Sans Bold"/>
              </a:rPr>
              <a:t>trimming ha ridotto la qualità</a:t>
            </a:r>
            <a:r>
              <a:rPr lang="en-US" sz="2799">
                <a:solidFill>
                  <a:srgbClr val="FFFFFF"/>
                </a:solidFill>
                <a:latin typeface="Open Sans"/>
                <a:ea typeface="Open Sans"/>
                <a:cs typeface="Open Sans"/>
                <a:sym typeface="Open Sans"/>
              </a:rPr>
              <a:t> del mapping: Percentuale di allineamento calata dal 98.39% al 49.89%</a:t>
            </a:r>
          </a:p>
          <a:p>
            <a:pPr marL="604519" lvl="1" indent="-302260" algn="just">
              <a:lnSpc>
                <a:spcPts val="3919"/>
              </a:lnSpc>
              <a:buFont typeface="Arial"/>
              <a:buChar char="•"/>
            </a:pPr>
            <a:r>
              <a:rPr lang="en-US" sz="2799">
                <a:solidFill>
                  <a:srgbClr val="FFFFFF"/>
                </a:solidFill>
                <a:latin typeface="Open Sans"/>
                <a:ea typeface="Open Sans"/>
                <a:cs typeface="Open Sans"/>
                <a:sym typeface="Open Sans"/>
              </a:rPr>
              <a:t>Il </a:t>
            </a:r>
            <a:r>
              <a:rPr lang="en-US" sz="2799" b="1">
                <a:solidFill>
                  <a:srgbClr val="FFFFFF"/>
                </a:solidFill>
                <a:latin typeface="Open Sans Bold"/>
                <a:ea typeface="Open Sans Bold"/>
                <a:cs typeface="Open Sans Bold"/>
                <a:sym typeface="Open Sans Bold"/>
              </a:rPr>
              <a:t>mapping</a:t>
            </a:r>
            <a:r>
              <a:rPr lang="en-US" sz="2799">
                <a:solidFill>
                  <a:srgbClr val="FFFFFF"/>
                </a:solidFill>
                <a:latin typeface="Open Sans"/>
                <a:ea typeface="Open Sans"/>
                <a:cs typeface="Open Sans"/>
                <a:sym typeface="Open Sans"/>
              </a:rPr>
              <a:t> con Bowtie2 ha prodotto </a:t>
            </a:r>
            <a:r>
              <a:rPr lang="en-US" sz="2799" b="1">
                <a:solidFill>
                  <a:srgbClr val="FFFFFF"/>
                </a:solidFill>
                <a:latin typeface="Open Sans Bold"/>
                <a:ea typeface="Open Sans Bold"/>
                <a:cs typeface="Open Sans Bold"/>
                <a:sym typeface="Open Sans Bold"/>
              </a:rPr>
              <a:t>risultati ottimali</a:t>
            </a:r>
            <a:r>
              <a:rPr lang="en-US" sz="2799">
                <a:solidFill>
                  <a:srgbClr val="FFFFFF"/>
                </a:solidFill>
                <a:latin typeface="Open Sans"/>
                <a:ea typeface="Open Sans"/>
                <a:cs typeface="Open Sans"/>
                <a:sym typeface="Open Sans"/>
              </a:rPr>
              <a:t>: 97.34% delle reads allineate in modo univoco</a:t>
            </a:r>
          </a:p>
          <a:p>
            <a:pPr marL="604519" lvl="1" indent="-302260" algn="just">
              <a:lnSpc>
                <a:spcPts val="3919"/>
              </a:lnSpc>
              <a:buFont typeface="Arial"/>
              <a:buChar char="•"/>
            </a:pPr>
            <a:r>
              <a:rPr lang="en-US" sz="2799">
                <a:solidFill>
                  <a:srgbClr val="FFFFFF"/>
                </a:solidFill>
                <a:latin typeface="Open Sans"/>
                <a:ea typeface="Open Sans"/>
                <a:cs typeface="Open Sans"/>
                <a:sym typeface="Open Sans"/>
              </a:rPr>
              <a:t>Visualizzazione con IGV e JBrowse: Identificate possibili mutazioni, con copertura genomica uniforme</a:t>
            </a:r>
          </a:p>
          <a:p>
            <a:pPr algn="just">
              <a:lnSpc>
                <a:spcPts val="3919"/>
              </a:lnSpc>
            </a:pPr>
            <a:endParaRPr lang="en-US" sz="2799">
              <a:solidFill>
                <a:srgbClr val="FFFFFF"/>
              </a:solidFill>
              <a:latin typeface="Open Sans"/>
              <a:ea typeface="Open Sans"/>
              <a:cs typeface="Open Sans"/>
              <a:sym typeface="Open Sans"/>
            </a:endParaRPr>
          </a:p>
          <a:p>
            <a:pPr algn="just">
              <a:lnSpc>
                <a:spcPts val="3919"/>
              </a:lnSpc>
            </a:pPr>
            <a:endParaRPr lang="en-US" sz="2799">
              <a:solidFill>
                <a:srgbClr val="FFFFFF"/>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F3A68"/>
        </a:solidFill>
        <a:effectLst/>
      </p:bgPr>
    </p:bg>
    <p:spTree>
      <p:nvGrpSpPr>
        <p:cNvPr id="1" name=""/>
        <p:cNvGrpSpPr/>
        <p:nvPr/>
      </p:nvGrpSpPr>
      <p:grpSpPr>
        <a:xfrm>
          <a:off x="0" y="0"/>
          <a:ext cx="0" cy="0"/>
          <a:chOff x="0" y="0"/>
          <a:chExt cx="0" cy="0"/>
        </a:xfrm>
      </p:grpSpPr>
      <p:sp>
        <p:nvSpPr>
          <p:cNvPr id="2" name="Freeform 2"/>
          <p:cNvSpPr/>
          <p:nvPr/>
        </p:nvSpPr>
        <p:spPr>
          <a:xfrm>
            <a:off x="0" y="7843005"/>
            <a:ext cx="2351328" cy="2240174"/>
          </a:xfrm>
          <a:custGeom>
            <a:avLst/>
            <a:gdLst/>
            <a:ahLst/>
            <a:cxnLst/>
            <a:rect l="l" t="t" r="r" b="b"/>
            <a:pathLst>
              <a:path w="2351328" h="2240174">
                <a:moveTo>
                  <a:pt x="0" y="0"/>
                </a:moveTo>
                <a:lnTo>
                  <a:pt x="2351328" y="0"/>
                </a:lnTo>
                <a:lnTo>
                  <a:pt x="2351328" y="2240174"/>
                </a:lnTo>
                <a:lnTo>
                  <a:pt x="0" y="2240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3" name="Freeform 3"/>
          <p:cNvSpPr/>
          <p:nvPr/>
        </p:nvSpPr>
        <p:spPr>
          <a:xfrm flipH="1">
            <a:off x="1783847" y="7843005"/>
            <a:ext cx="2351328" cy="2240174"/>
          </a:xfrm>
          <a:custGeom>
            <a:avLst/>
            <a:gdLst/>
            <a:ahLst/>
            <a:cxnLst/>
            <a:rect l="l" t="t" r="r" b="b"/>
            <a:pathLst>
              <a:path w="2351328" h="2240174">
                <a:moveTo>
                  <a:pt x="2351328" y="0"/>
                </a:moveTo>
                <a:lnTo>
                  <a:pt x="0" y="0"/>
                </a:lnTo>
                <a:lnTo>
                  <a:pt x="0" y="2240174"/>
                </a:lnTo>
                <a:lnTo>
                  <a:pt x="2351328" y="2240174"/>
                </a:lnTo>
                <a:lnTo>
                  <a:pt x="235132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4" name="TextBox 4"/>
          <p:cNvSpPr txBox="1"/>
          <p:nvPr/>
        </p:nvSpPr>
        <p:spPr>
          <a:xfrm>
            <a:off x="1028700" y="1143000"/>
            <a:ext cx="9180861" cy="1539240"/>
          </a:xfrm>
          <a:prstGeom prst="rect">
            <a:avLst/>
          </a:prstGeom>
        </p:spPr>
        <p:txBody>
          <a:bodyPr lIns="0" tIns="0" rIns="0" bIns="0" rtlCol="0" anchor="t">
            <a:spAutoFit/>
          </a:bodyPr>
          <a:lstStyle/>
          <a:p>
            <a:pPr algn="l">
              <a:lnSpc>
                <a:spcPts val="5880"/>
              </a:lnSpc>
            </a:pPr>
            <a:r>
              <a:rPr lang="en-US" sz="6000" b="1" spc="-65">
                <a:solidFill>
                  <a:srgbClr val="E26F6F"/>
                </a:solidFill>
                <a:latin typeface="Rubik Bold"/>
                <a:ea typeface="Rubik Bold"/>
                <a:cs typeface="Rubik Bold"/>
                <a:sym typeface="Rubik Bold"/>
              </a:rPr>
              <a:t>INTRODUZIONE ALLA BIOINFORMATICA</a:t>
            </a:r>
          </a:p>
        </p:txBody>
      </p:sp>
      <p:sp>
        <p:nvSpPr>
          <p:cNvPr id="5" name="Freeform 5"/>
          <p:cNvSpPr/>
          <p:nvPr/>
        </p:nvSpPr>
        <p:spPr>
          <a:xfrm>
            <a:off x="11582776" y="3935614"/>
            <a:ext cx="6358124" cy="5491107"/>
          </a:xfrm>
          <a:custGeom>
            <a:avLst/>
            <a:gdLst/>
            <a:ahLst/>
            <a:cxnLst/>
            <a:rect l="l" t="t" r="r" b="b"/>
            <a:pathLst>
              <a:path w="6358124" h="5491107">
                <a:moveTo>
                  <a:pt x="0" y="0"/>
                </a:moveTo>
                <a:lnTo>
                  <a:pt x="6358123" y="0"/>
                </a:lnTo>
                <a:lnTo>
                  <a:pt x="6358123" y="5491107"/>
                </a:lnTo>
                <a:lnTo>
                  <a:pt x="0" y="54911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
        <p:nvSpPr>
          <p:cNvPr id="6" name="Freeform 6"/>
          <p:cNvSpPr/>
          <p:nvPr/>
        </p:nvSpPr>
        <p:spPr>
          <a:xfrm>
            <a:off x="11723649" y="1437804"/>
            <a:ext cx="2621746" cy="2497809"/>
          </a:xfrm>
          <a:custGeom>
            <a:avLst/>
            <a:gdLst/>
            <a:ahLst/>
            <a:cxnLst/>
            <a:rect l="l" t="t" r="r" b="b"/>
            <a:pathLst>
              <a:path w="2621746" h="2497809">
                <a:moveTo>
                  <a:pt x="0" y="0"/>
                </a:moveTo>
                <a:lnTo>
                  <a:pt x="2621746" y="0"/>
                </a:lnTo>
                <a:lnTo>
                  <a:pt x="2621746" y="2497810"/>
                </a:lnTo>
                <a:lnTo>
                  <a:pt x="0" y="24978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7" name="Freeform 7"/>
          <p:cNvSpPr/>
          <p:nvPr/>
        </p:nvSpPr>
        <p:spPr>
          <a:xfrm flipH="1">
            <a:off x="13712650" y="1437804"/>
            <a:ext cx="2621746" cy="2497809"/>
          </a:xfrm>
          <a:custGeom>
            <a:avLst/>
            <a:gdLst/>
            <a:ahLst/>
            <a:cxnLst/>
            <a:rect l="l" t="t" r="r" b="b"/>
            <a:pathLst>
              <a:path w="2621746" h="2497809">
                <a:moveTo>
                  <a:pt x="2621747" y="0"/>
                </a:moveTo>
                <a:lnTo>
                  <a:pt x="0" y="0"/>
                </a:lnTo>
                <a:lnTo>
                  <a:pt x="0" y="2497810"/>
                </a:lnTo>
                <a:lnTo>
                  <a:pt x="2621747" y="2497810"/>
                </a:lnTo>
                <a:lnTo>
                  <a:pt x="262174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8" name="Freeform 8"/>
          <p:cNvSpPr/>
          <p:nvPr/>
        </p:nvSpPr>
        <p:spPr>
          <a:xfrm>
            <a:off x="15319153" y="1437804"/>
            <a:ext cx="2621746" cy="2497809"/>
          </a:xfrm>
          <a:custGeom>
            <a:avLst/>
            <a:gdLst/>
            <a:ahLst/>
            <a:cxnLst/>
            <a:rect l="l" t="t" r="r" b="b"/>
            <a:pathLst>
              <a:path w="2621746" h="2497809">
                <a:moveTo>
                  <a:pt x="0" y="0"/>
                </a:moveTo>
                <a:lnTo>
                  <a:pt x="2621746" y="0"/>
                </a:lnTo>
                <a:lnTo>
                  <a:pt x="2621746" y="2497810"/>
                </a:lnTo>
                <a:lnTo>
                  <a:pt x="0" y="24978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9" name="Freeform 9"/>
          <p:cNvSpPr/>
          <p:nvPr/>
        </p:nvSpPr>
        <p:spPr>
          <a:xfrm>
            <a:off x="12932582" y="-697684"/>
            <a:ext cx="2621746" cy="2497809"/>
          </a:xfrm>
          <a:custGeom>
            <a:avLst/>
            <a:gdLst/>
            <a:ahLst/>
            <a:cxnLst/>
            <a:rect l="l" t="t" r="r" b="b"/>
            <a:pathLst>
              <a:path w="2621746" h="2497809">
                <a:moveTo>
                  <a:pt x="0" y="0"/>
                </a:moveTo>
                <a:lnTo>
                  <a:pt x="2621746" y="0"/>
                </a:lnTo>
                <a:lnTo>
                  <a:pt x="2621746" y="2497810"/>
                </a:lnTo>
                <a:lnTo>
                  <a:pt x="0" y="24978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10" name="Freeform 10"/>
          <p:cNvSpPr/>
          <p:nvPr/>
        </p:nvSpPr>
        <p:spPr>
          <a:xfrm>
            <a:off x="15319153" y="-697684"/>
            <a:ext cx="2621746" cy="2497809"/>
          </a:xfrm>
          <a:custGeom>
            <a:avLst/>
            <a:gdLst/>
            <a:ahLst/>
            <a:cxnLst/>
            <a:rect l="l" t="t" r="r" b="b"/>
            <a:pathLst>
              <a:path w="2621746" h="2497809">
                <a:moveTo>
                  <a:pt x="0" y="0"/>
                </a:moveTo>
                <a:lnTo>
                  <a:pt x="2621746" y="0"/>
                </a:lnTo>
                <a:lnTo>
                  <a:pt x="2621746" y="2497810"/>
                </a:lnTo>
                <a:lnTo>
                  <a:pt x="0" y="24978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11" name="TextBox 11"/>
          <p:cNvSpPr txBox="1"/>
          <p:nvPr/>
        </p:nvSpPr>
        <p:spPr>
          <a:xfrm>
            <a:off x="1028700" y="3012182"/>
            <a:ext cx="9983863" cy="44437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La bioinformatica combina biologia, informatica e statistica per analizzare dati biologici complessi.</a:t>
            </a:r>
          </a:p>
          <a:p>
            <a:pPr algn="just">
              <a:lnSpc>
                <a:spcPts val="3919"/>
              </a:lnSpc>
            </a:pPr>
            <a:r>
              <a:rPr lang="en-US" sz="2799">
                <a:solidFill>
                  <a:srgbClr val="FFFFFF"/>
                </a:solidFill>
                <a:latin typeface="Open Sans"/>
                <a:ea typeface="Open Sans"/>
                <a:cs typeface="Open Sans"/>
                <a:sym typeface="Open Sans"/>
              </a:rPr>
              <a:t>È essenziale per lo studio dei genomi, l’identificazione di mutazioni e la comprensione delle malattie infettive.</a:t>
            </a:r>
          </a:p>
          <a:p>
            <a:pPr algn="just">
              <a:lnSpc>
                <a:spcPts val="3919"/>
              </a:lnSpc>
            </a:pPr>
            <a:endParaRPr lang="en-US" sz="2799">
              <a:solidFill>
                <a:srgbClr val="FFFFFF"/>
              </a:solidFill>
              <a:latin typeface="Open Sans"/>
              <a:ea typeface="Open Sans"/>
              <a:cs typeface="Open Sans"/>
              <a:sym typeface="Open Sans"/>
            </a:endParaRPr>
          </a:p>
          <a:p>
            <a:pPr marL="604519" lvl="1" indent="-302260" algn="just">
              <a:lnSpc>
                <a:spcPts val="3919"/>
              </a:lnSpc>
              <a:buFont typeface="Arial"/>
              <a:buChar char="•"/>
            </a:pPr>
            <a:r>
              <a:rPr lang="en-US" sz="2799" b="1">
                <a:solidFill>
                  <a:srgbClr val="FFFFFF"/>
                </a:solidFill>
                <a:latin typeface="Open Sans Bold"/>
                <a:ea typeface="Open Sans Bold"/>
                <a:cs typeface="Open Sans Bold"/>
                <a:sym typeface="Open Sans Bold"/>
              </a:rPr>
              <a:t>Analizza </a:t>
            </a:r>
            <a:r>
              <a:rPr lang="en-US" sz="2799">
                <a:solidFill>
                  <a:srgbClr val="FFFFFF"/>
                </a:solidFill>
                <a:latin typeface="Open Sans"/>
                <a:ea typeface="Open Sans"/>
                <a:cs typeface="Open Sans"/>
                <a:sym typeface="Open Sans"/>
              </a:rPr>
              <a:t>grandi quantità di dati biologici</a:t>
            </a:r>
          </a:p>
          <a:p>
            <a:pPr marL="604519" lvl="1" indent="-302260" algn="just">
              <a:lnSpc>
                <a:spcPts val="3919"/>
              </a:lnSpc>
              <a:buFont typeface="Arial"/>
              <a:buChar char="•"/>
            </a:pPr>
            <a:r>
              <a:rPr lang="en-US" sz="2799">
                <a:solidFill>
                  <a:srgbClr val="FFFFFF"/>
                </a:solidFill>
                <a:latin typeface="Open Sans"/>
                <a:ea typeface="Open Sans"/>
                <a:cs typeface="Open Sans"/>
                <a:sym typeface="Open Sans"/>
              </a:rPr>
              <a:t>Utilizza strumenti computazionali per </a:t>
            </a:r>
            <a:r>
              <a:rPr lang="en-US" sz="2799" b="1">
                <a:solidFill>
                  <a:srgbClr val="FFFFFF"/>
                </a:solidFill>
                <a:latin typeface="Open Sans Bold"/>
                <a:ea typeface="Open Sans Bold"/>
                <a:cs typeface="Open Sans Bold"/>
                <a:sym typeface="Open Sans Bold"/>
              </a:rPr>
              <a:t>interpretare sequenze di DNA e RNA</a:t>
            </a:r>
          </a:p>
          <a:p>
            <a:pPr marL="604519" lvl="1" indent="-302260" algn="just">
              <a:lnSpc>
                <a:spcPts val="3919"/>
              </a:lnSpc>
              <a:buFont typeface="Arial"/>
              <a:buChar char="•"/>
            </a:pPr>
            <a:r>
              <a:rPr lang="en-US" sz="2799">
                <a:solidFill>
                  <a:srgbClr val="FFFFFF"/>
                </a:solidFill>
                <a:latin typeface="Open Sans"/>
                <a:ea typeface="Open Sans"/>
                <a:cs typeface="Open Sans"/>
                <a:sym typeface="Open Sans"/>
              </a:rPr>
              <a:t>Fondamentale per la ricerca biomedica e la diagnostica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F3A68"/>
        </a:solidFill>
        <a:effectLst/>
      </p:bgPr>
    </p:bg>
    <p:spTree>
      <p:nvGrpSpPr>
        <p:cNvPr id="1" name=""/>
        <p:cNvGrpSpPr/>
        <p:nvPr/>
      </p:nvGrpSpPr>
      <p:grpSpPr>
        <a:xfrm>
          <a:off x="0" y="0"/>
          <a:ext cx="0" cy="0"/>
          <a:chOff x="0" y="0"/>
          <a:chExt cx="0" cy="0"/>
        </a:xfrm>
      </p:grpSpPr>
      <p:sp>
        <p:nvSpPr>
          <p:cNvPr id="2" name="Freeform 2"/>
          <p:cNvSpPr/>
          <p:nvPr/>
        </p:nvSpPr>
        <p:spPr>
          <a:xfrm flipH="1">
            <a:off x="13712650" y="1437804"/>
            <a:ext cx="2621746" cy="2497809"/>
          </a:xfrm>
          <a:custGeom>
            <a:avLst/>
            <a:gdLst/>
            <a:ahLst/>
            <a:cxnLst/>
            <a:rect l="l" t="t" r="r" b="b"/>
            <a:pathLst>
              <a:path w="2621746" h="2497809">
                <a:moveTo>
                  <a:pt x="2621747" y="0"/>
                </a:moveTo>
                <a:lnTo>
                  <a:pt x="0" y="0"/>
                </a:lnTo>
                <a:lnTo>
                  <a:pt x="0" y="2497810"/>
                </a:lnTo>
                <a:lnTo>
                  <a:pt x="2621747" y="2497810"/>
                </a:lnTo>
                <a:lnTo>
                  <a:pt x="262174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3" name="Freeform 3"/>
          <p:cNvSpPr/>
          <p:nvPr/>
        </p:nvSpPr>
        <p:spPr>
          <a:xfrm>
            <a:off x="15319153" y="1437804"/>
            <a:ext cx="2621746" cy="2497809"/>
          </a:xfrm>
          <a:custGeom>
            <a:avLst/>
            <a:gdLst/>
            <a:ahLst/>
            <a:cxnLst/>
            <a:rect l="l" t="t" r="r" b="b"/>
            <a:pathLst>
              <a:path w="2621746" h="2497809">
                <a:moveTo>
                  <a:pt x="0" y="0"/>
                </a:moveTo>
                <a:lnTo>
                  <a:pt x="2621746" y="0"/>
                </a:lnTo>
                <a:lnTo>
                  <a:pt x="2621746" y="2497810"/>
                </a:lnTo>
                <a:lnTo>
                  <a:pt x="0" y="24978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4" name="Freeform 4"/>
          <p:cNvSpPr/>
          <p:nvPr/>
        </p:nvSpPr>
        <p:spPr>
          <a:xfrm>
            <a:off x="12932582" y="-697684"/>
            <a:ext cx="2621746" cy="2497809"/>
          </a:xfrm>
          <a:custGeom>
            <a:avLst/>
            <a:gdLst/>
            <a:ahLst/>
            <a:cxnLst/>
            <a:rect l="l" t="t" r="r" b="b"/>
            <a:pathLst>
              <a:path w="2621746" h="2497809">
                <a:moveTo>
                  <a:pt x="0" y="0"/>
                </a:moveTo>
                <a:lnTo>
                  <a:pt x="2621746" y="0"/>
                </a:lnTo>
                <a:lnTo>
                  <a:pt x="2621746" y="2497810"/>
                </a:lnTo>
                <a:lnTo>
                  <a:pt x="0" y="24978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5" name="Freeform 5"/>
          <p:cNvSpPr/>
          <p:nvPr/>
        </p:nvSpPr>
        <p:spPr>
          <a:xfrm>
            <a:off x="15319153" y="-697684"/>
            <a:ext cx="2621746" cy="2497809"/>
          </a:xfrm>
          <a:custGeom>
            <a:avLst/>
            <a:gdLst/>
            <a:ahLst/>
            <a:cxnLst/>
            <a:rect l="l" t="t" r="r" b="b"/>
            <a:pathLst>
              <a:path w="2621746" h="2497809">
                <a:moveTo>
                  <a:pt x="0" y="0"/>
                </a:moveTo>
                <a:lnTo>
                  <a:pt x="2621746" y="0"/>
                </a:lnTo>
                <a:lnTo>
                  <a:pt x="2621746" y="2497810"/>
                </a:lnTo>
                <a:lnTo>
                  <a:pt x="0" y="24978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6" name="TextBox 6"/>
          <p:cNvSpPr txBox="1"/>
          <p:nvPr/>
        </p:nvSpPr>
        <p:spPr>
          <a:xfrm>
            <a:off x="1028700" y="1884045"/>
            <a:ext cx="11714389" cy="29578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L’analisi del sequenziamento di SARS-CoV-2 ha mostrato come un corretto workflow bioinformatico sia essenziale per ottenere risultati affidabili. </a:t>
            </a:r>
          </a:p>
          <a:p>
            <a:pPr algn="just">
              <a:lnSpc>
                <a:spcPts val="3919"/>
              </a:lnSpc>
            </a:pPr>
            <a:r>
              <a:rPr lang="en-US" sz="2799">
                <a:solidFill>
                  <a:srgbClr val="FFFFFF"/>
                </a:solidFill>
                <a:latin typeface="Open Sans"/>
                <a:ea typeface="Open Sans"/>
                <a:cs typeface="Open Sans"/>
                <a:sym typeface="Open Sans"/>
              </a:rPr>
              <a:t>I risultati ottenuti hanno dimostrato che, in questo caso specifico, il trimming delle reads non è necessario per ottenere un’elevata percentuale di allineamento (98.39%).</a:t>
            </a:r>
          </a:p>
        </p:txBody>
      </p:sp>
      <p:sp>
        <p:nvSpPr>
          <p:cNvPr id="7" name="TextBox 7"/>
          <p:cNvSpPr txBox="1"/>
          <p:nvPr/>
        </p:nvSpPr>
        <p:spPr>
          <a:xfrm>
            <a:off x="1028700" y="5741450"/>
            <a:ext cx="11311967" cy="448945"/>
          </a:xfrm>
          <a:prstGeom prst="rect">
            <a:avLst/>
          </a:prstGeom>
        </p:spPr>
        <p:txBody>
          <a:bodyPr lIns="0" tIns="0" rIns="0" bIns="0" rtlCol="0" anchor="t">
            <a:spAutoFit/>
          </a:bodyPr>
          <a:lstStyle/>
          <a:p>
            <a:pPr marL="0" lvl="0" indent="0" algn="l">
              <a:lnSpc>
                <a:spcPts val="3290"/>
              </a:lnSpc>
              <a:spcBef>
                <a:spcPct val="0"/>
              </a:spcBef>
            </a:pPr>
            <a:r>
              <a:rPr lang="en-US" sz="3500" b="1" spc="-38">
                <a:solidFill>
                  <a:srgbClr val="D39C2C"/>
                </a:solidFill>
                <a:latin typeface="Rubik Bold"/>
                <a:ea typeface="Rubik Bold"/>
                <a:cs typeface="Rubik Bold"/>
                <a:sym typeface="Rubik Bold"/>
              </a:rPr>
              <a:t>Sviluppi futuri</a:t>
            </a:r>
          </a:p>
        </p:txBody>
      </p:sp>
      <p:sp>
        <p:nvSpPr>
          <p:cNvPr id="8" name="TextBox 8"/>
          <p:cNvSpPr txBox="1"/>
          <p:nvPr/>
        </p:nvSpPr>
        <p:spPr>
          <a:xfrm>
            <a:off x="1028700" y="1162050"/>
            <a:ext cx="13021478" cy="779145"/>
          </a:xfrm>
          <a:prstGeom prst="rect">
            <a:avLst/>
          </a:prstGeom>
        </p:spPr>
        <p:txBody>
          <a:bodyPr lIns="0" tIns="0" rIns="0" bIns="0" rtlCol="0" anchor="t">
            <a:spAutoFit/>
          </a:bodyPr>
          <a:lstStyle/>
          <a:p>
            <a:pPr algn="l">
              <a:lnSpc>
                <a:spcPts val="5640"/>
              </a:lnSpc>
            </a:pPr>
            <a:r>
              <a:rPr lang="en-US" sz="6000" b="1" spc="-65">
                <a:solidFill>
                  <a:srgbClr val="E26F6F"/>
                </a:solidFill>
                <a:latin typeface="Rubik Bold"/>
                <a:ea typeface="Rubik Bold"/>
                <a:cs typeface="Rubik Bold"/>
                <a:sym typeface="Rubik Bold"/>
              </a:rPr>
              <a:t>CONCLUSIONI</a:t>
            </a:r>
          </a:p>
        </p:txBody>
      </p:sp>
      <p:sp>
        <p:nvSpPr>
          <p:cNvPr id="9" name="TextBox 9"/>
          <p:cNvSpPr txBox="1"/>
          <p:nvPr/>
        </p:nvSpPr>
        <p:spPr>
          <a:xfrm>
            <a:off x="1028700" y="6300470"/>
            <a:ext cx="9983863" cy="2957830"/>
          </a:xfrm>
          <a:prstGeom prst="rect">
            <a:avLst/>
          </a:prstGeom>
        </p:spPr>
        <p:txBody>
          <a:bodyPr lIns="0" tIns="0" rIns="0" bIns="0" rtlCol="0" anchor="t">
            <a:spAutoFit/>
          </a:bodyPr>
          <a:lstStyle/>
          <a:p>
            <a:pPr marL="604519" lvl="1" indent="-302260" algn="just">
              <a:lnSpc>
                <a:spcPts val="3919"/>
              </a:lnSpc>
              <a:buFont typeface="Arial"/>
              <a:buChar char="•"/>
            </a:pPr>
            <a:r>
              <a:rPr lang="en-US" sz="2799">
                <a:solidFill>
                  <a:srgbClr val="FFFFFF"/>
                </a:solidFill>
                <a:latin typeface="Open Sans"/>
                <a:ea typeface="Open Sans"/>
                <a:cs typeface="Open Sans"/>
                <a:sym typeface="Open Sans"/>
              </a:rPr>
              <a:t>Identificazione delle varianti genomiche nel SARS-CoV-2 per studiare mutazioni rilevanti</a:t>
            </a:r>
          </a:p>
          <a:p>
            <a:pPr marL="604519" lvl="1" indent="-302260" algn="just">
              <a:lnSpc>
                <a:spcPts val="3919"/>
              </a:lnSpc>
              <a:buFont typeface="Arial"/>
              <a:buChar char="•"/>
            </a:pPr>
            <a:r>
              <a:rPr lang="en-US" sz="2799">
                <a:solidFill>
                  <a:srgbClr val="FFFFFF"/>
                </a:solidFill>
                <a:latin typeface="Open Sans"/>
                <a:ea typeface="Open Sans"/>
                <a:cs typeface="Open Sans"/>
                <a:sym typeface="Open Sans"/>
              </a:rPr>
              <a:t>Comparazione con altri dataset per individuare differenze nei soggetti affetti dal virus</a:t>
            </a:r>
          </a:p>
          <a:p>
            <a:pPr algn="just">
              <a:lnSpc>
                <a:spcPts val="3919"/>
              </a:lnSpc>
            </a:pPr>
            <a:endParaRPr lang="en-US" sz="2799">
              <a:solidFill>
                <a:srgbClr val="FFFFFF"/>
              </a:solidFill>
              <a:latin typeface="Open Sans"/>
              <a:ea typeface="Open Sans"/>
              <a:cs typeface="Open Sans"/>
              <a:sym typeface="Open Sans"/>
            </a:endParaRPr>
          </a:p>
          <a:p>
            <a:pPr algn="just">
              <a:lnSpc>
                <a:spcPts val="3919"/>
              </a:lnSpc>
            </a:pPr>
            <a:endParaRPr lang="en-US" sz="2799">
              <a:solidFill>
                <a:srgbClr val="FFFFFF"/>
              </a:solidFill>
              <a:latin typeface="Open Sans"/>
              <a:ea typeface="Open Sans"/>
              <a:cs typeface="Open Sans"/>
              <a:sym typeface="Open Sans"/>
            </a:endParaRPr>
          </a:p>
        </p:txBody>
      </p:sp>
      <p:sp>
        <p:nvSpPr>
          <p:cNvPr id="10" name="Freeform 10"/>
          <p:cNvSpPr/>
          <p:nvPr/>
        </p:nvSpPr>
        <p:spPr>
          <a:xfrm>
            <a:off x="11251777" y="4078489"/>
            <a:ext cx="6689123" cy="4658062"/>
          </a:xfrm>
          <a:custGeom>
            <a:avLst/>
            <a:gdLst/>
            <a:ahLst/>
            <a:cxnLst/>
            <a:rect l="l" t="t" r="r" b="b"/>
            <a:pathLst>
              <a:path w="6689123" h="4658062">
                <a:moveTo>
                  <a:pt x="0" y="0"/>
                </a:moveTo>
                <a:lnTo>
                  <a:pt x="6689122" y="0"/>
                </a:lnTo>
                <a:lnTo>
                  <a:pt x="6689122" y="4658061"/>
                </a:lnTo>
                <a:lnTo>
                  <a:pt x="0" y="46580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F3A68"/>
        </a:solidFill>
        <a:effectLst/>
      </p:bgPr>
    </p:bg>
    <p:spTree>
      <p:nvGrpSpPr>
        <p:cNvPr id="1" name=""/>
        <p:cNvGrpSpPr/>
        <p:nvPr/>
      </p:nvGrpSpPr>
      <p:grpSpPr>
        <a:xfrm>
          <a:off x="0" y="0"/>
          <a:ext cx="0" cy="0"/>
          <a:chOff x="0" y="0"/>
          <a:chExt cx="0" cy="0"/>
        </a:xfrm>
      </p:grpSpPr>
      <p:sp>
        <p:nvSpPr>
          <p:cNvPr id="2" name="Freeform 2"/>
          <p:cNvSpPr/>
          <p:nvPr/>
        </p:nvSpPr>
        <p:spPr>
          <a:xfrm>
            <a:off x="4481823" y="4052220"/>
            <a:ext cx="9593156" cy="5372167"/>
          </a:xfrm>
          <a:custGeom>
            <a:avLst/>
            <a:gdLst/>
            <a:ahLst/>
            <a:cxnLst/>
            <a:rect l="l" t="t" r="r" b="b"/>
            <a:pathLst>
              <a:path w="9593156" h="5372167">
                <a:moveTo>
                  <a:pt x="0" y="0"/>
                </a:moveTo>
                <a:lnTo>
                  <a:pt x="9593155" y="0"/>
                </a:lnTo>
                <a:lnTo>
                  <a:pt x="9593155" y="5372167"/>
                </a:lnTo>
                <a:lnTo>
                  <a:pt x="0" y="537216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it-IT"/>
          </a:p>
        </p:txBody>
      </p:sp>
      <p:sp>
        <p:nvSpPr>
          <p:cNvPr id="3" name="TextBox 3"/>
          <p:cNvSpPr txBox="1"/>
          <p:nvPr/>
        </p:nvSpPr>
        <p:spPr>
          <a:xfrm>
            <a:off x="1272641" y="2169253"/>
            <a:ext cx="15742718" cy="1128599"/>
          </a:xfrm>
          <a:prstGeom prst="rect">
            <a:avLst/>
          </a:prstGeom>
        </p:spPr>
        <p:txBody>
          <a:bodyPr lIns="0" tIns="0" rIns="0" bIns="0" rtlCol="0" anchor="t">
            <a:spAutoFit/>
          </a:bodyPr>
          <a:lstStyle/>
          <a:p>
            <a:pPr algn="ctr">
              <a:lnSpc>
                <a:spcPts val="8266"/>
              </a:lnSpc>
            </a:pPr>
            <a:r>
              <a:rPr lang="en-US" sz="8794" b="1" spc="-96">
                <a:solidFill>
                  <a:srgbClr val="E26F6F"/>
                </a:solidFill>
                <a:latin typeface="Rubik Bold"/>
                <a:ea typeface="Rubik Bold"/>
                <a:cs typeface="Rubik Bold"/>
                <a:sym typeface="Rubik Bold"/>
              </a:rPr>
              <a:t>GRAZIE PER L’ATTENZIONE</a:t>
            </a:r>
          </a:p>
        </p:txBody>
      </p:sp>
      <p:sp>
        <p:nvSpPr>
          <p:cNvPr id="4" name="TextBox 4"/>
          <p:cNvSpPr txBox="1"/>
          <p:nvPr/>
        </p:nvSpPr>
        <p:spPr>
          <a:xfrm>
            <a:off x="2374874" y="3259752"/>
            <a:ext cx="13538253" cy="353188"/>
          </a:xfrm>
          <a:prstGeom prst="rect">
            <a:avLst/>
          </a:prstGeom>
        </p:spPr>
        <p:txBody>
          <a:bodyPr lIns="0" tIns="0" rIns="0" bIns="0" rtlCol="0" anchor="t">
            <a:spAutoFit/>
          </a:bodyPr>
          <a:lstStyle/>
          <a:p>
            <a:pPr marL="0" lvl="0" indent="0" algn="ctr">
              <a:lnSpc>
                <a:spcPts val="2813"/>
              </a:lnSpc>
            </a:pPr>
            <a:r>
              <a:rPr lang="en-US" sz="2099" spc="-23">
                <a:solidFill>
                  <a:srgbClr val="FFF6E1"/>
                </a:solidFill>
                <a:latin typeface="Rubik"/>
                <a:ea typeface="Rubik"/>
                <a:cs typeface="Rubik"/>
                <a:sym typeface="Rubik"/>
              </a:rPr>
              <a:t>Giovanni Arcangeli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F3A68"/>
        </a:solidFill>
        <a:effectLst/>
      </p:bgPr>
    </p:bg>
    <p:spTree>
      <p:nvGrpSpPr>
        <p:cNvPr id="1" name=""/>
        <p:cNvGrpSpPr/>
        <p:nvPr/>
      </p:nvGrpSpPr>
      <p:grpSpPr>
        <a:xfrm>
          <a:off x="0" y="0"/>
          <a:ext cx="0" cy="0"/>
          <a:chOff x="0" y="0"/>
          <a:chExt cx="0" cy="0"/>
        </a:xfrm>
      </p:grpSpPr>
      <p:sp>
        <p:nvSpPr>
          <p:cNvPr id="2" name="TextBox 2"/>
          <p:cNvSpPr txBox="1"/>
          <p:nvPr/>
        </p:nvSpPr>
        <p:spPr>
          <a:xfrm>
            <a:off x="1028700" y="1162050"/>
            <a:ext cx="6809416" cy="1493520"/>
          </a:xfrm>
          <a:prstGeom prst="rect">
            <a:avLst/>
          </a:prstGeom>
        </p:spPr>
        <p:txBody>
          <a:bodyPr lIns="0" tIns="0" rIns="0" bIns="0" rtlCol="0" anchor="t">
            <a:spAutoFit/>
          </a:bodyPr>
          <a:lstStyle/>
          <a:p>
            <a:pPr algn="l">
              <a:lnSpc>
                <a:spcPts val="5640"/>
              </a:lnSpc>
            </a:pPr>
            <a:r>
              <a:rPr lang="en-US" sz="6000" b="1" spc="-65">
                <a:solidFill>
                  <a:srgbClr val="E26F6F"/>
                </a:solidFill>
                <a:latin typeface="Rubik Bold"/>
                <a:ea typeface="Rubik Bold"/>
                <a:cs typeface="Rubik Bold"/>
                <a:sym typeface="Rubik Bold"/>
              </a:rPr>
              <a:t>OBIETTIVI DEL PROGETTO</a:t>
            </a:r>
          </a:p>
        </p:txBody>
      </p:sp>
      <p:sp>
        <p:nvSpPr>
          <p:cNvPr id="3" name="Freeform 3"/>
          <p:cNvSpPr/>
          <p:nvPr/>
        </p:nvSpPr>
        <p:spPr>
          <a:xfrm rot="-2876349">
            <a:off x="15280174" y="-1917897"/>
            <a:ext cx="2311093" cy="6654979"/>
          </a:xfrm>
          <a:custGeom>
            <a:avLst/>
            <a:gdLst/>
            <a:ahLst/>
            <a:cxnLst/>
            <a:rect l="l" t="t" r="r" b="b"/>
            <a:pathLst>
              <a:path w="2311093" h="6654979">
                <a:moveTo>
                  <a:pt x="0" y="0"/>
                </a:moveTo>
                <a:lnTo>
                  <a:pt x="2311092" y="0"/>
                </a:lnTo>
                <a:lnTo>
                  <a:pt x="2311092" y="6654978"/>
                </a:lnTo>
                <a:lnTo>
                  <a:pt x="0" y="66549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4" name="Freeform 4"/>
          <p:cNvSpPr/>
          <p:nvPr/>
        </p:nvSpPr>
        <p:spPr>
          <a:xfrm>
            <a:off x="10553821" y="5582494"/>
            <a:ext cx="6705479" cy="4196109"/>
          </a:xfrm>
          <a:custGeom>
            <a:avLst/>
            <a:gdLst/>
            <a:ahLst/>
            <a:cxnLst/>
            <a:rect l="l" t="t" r="r" b="b"/>
            <a:pathLst>
              <a:path w="6705479" h="4196109">
                <a:moveTo>
                  <a:pt x="0" y="0"/>
                </a:moveTo>
                <a:lnTo>
                  <a:pt x="6705479" y="0"/>
                </a:lnTo>
                <a:lnTo>
                  <a:pt x="6705479" y="4196109"/>
                </a:lnTo>
                <a:lnTo>
                  <a:pt x="0" y="41961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
        <p:nvSpPr>
          <p:cNvPr id="5" name="TextBox 5"/>
          <p:cNvSpPr txBox="1"/>
          <p:nvPr/>
        </p:nvSpPr>
        <p:spPr>
          <a:xfrm>
            <a:off x="1028700" y="2598420"/>
            <a:ext cx="13937649" cy="29578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Analizzare i dati di sequenziamento del virus SARS-CoV-2 per valutare la qualità delle reads, verificare l’utilità del trimming, effettuare il mapping al genoma di riferimento e visualizzare i risultati.</a:t>
            </a:r>
          </a:p>
          <a:p>
            <a:pPr algn="just">
              <a:lnSpc>
                <a:spcPts val="3919"/>
              </a:lnSpc>
            </a:pPr>
            <a:endParaRPr lang="en-US" sz="2799">
              <a:solidFill>
                <a:srgbClr val="FFFFFF"/>
              </a:solidFill>
              <a:latin typeface="Open Sans"/>
              <a:ea typeface="Open Sans"/>
              <a:cs typeface="Open Sans"/>
              <a:sym typeface="Open Sans"/>
            </a:endParaRPr>
          </a:p>
          <a:p>
            <a:pPr algn="just">
              <a:lnSpc>
                <a:spcPts val="3919"/>
              </a:lnSpc>
            </a:pPr>
            <a:endParaRPr lang="en-US" sz="2799">
              <a:solidFill>
                <a:srgbClr val="FFFFFF"/>
              </a:solidFill>
              <a:latin typeface="Open Sans"/>
              <a:ea typeface="Open Sans"/>
              <a:cs typeface="Open Sans"/>
              <a:sym typeface="Open Sans"/>
            </a:endParaRPr>
          </a:p>
          <a:p>
            <a:pPr algn="just">
              <a:lnSpc>
                <a:spcPts val="3919"/>
              </a:lnSpc>
            </a:pPr>
            <a:endParaRPr lang="en-US" sz="2799">
              <a:solidFill>
                <a:srgbClr val="FFFFFF"/>
              </a:solidFill>
              <a:latin typeface="Open Sans"/>
              <a:ea typeface="Open Sans"/>
              <a:cs typeface="Open Sans"/>
              <a:sym typeface="Open Sans"/>
            </a:endParaRPr>
          </a:p>
        </p:txBody>
      </p:sp>
      <p:sp>
        <p:nvSpPr>
          <p:cNvPr id="6" name="TextBox 6"/>
          <p:cNvSpPr txBox="1"/>
          <p:nvPr/>
        </p:nvSpPr>
        <p:spPr>
          <a:xfrm>
            <a:off x="1028700" y="4439508"/>
            <a:ext cx="9293019" cy="5929630"/>
          </a:xfrm>
          <a:prstGeom prst="rect">
            <a:avLst/>
          </a:prstGeom>
        </p:spPr>
        <p:txBody>
          <a:bodyPr lIns="0" tIns="0" rIns="0" bIns="0" rtlCol="0" anchor="t">
            <a:spAutoFit/>
          </a:bodyPr>
          <a:lstStyle/>
          <a:p>
            <a:pPr algn="just">
              <a:lnSpc>
                <a:spcPts val="3919"/>
              </a:lnSpc>
            </a:pPr>
            <a:r>
              <a:rPr lang="en-US" sz="2799" b="1">
                <a:solidFill>
                  <a:srgbClr val="FFFFFF"/>
                </a:solidFill>
                <a:latin typeface="Open Sans Bold"/>
                <a:ea typeface="Open Sans Bold"/>
                <a:cs typeface="Open Sans Bold"/>
                <a:sym typeface="Open Sans Bold"/>
              </a:rPr>
              <a:t>Dataset analizzato</a:t>
            </a:r>
            <a:r>
              <a:rPr lang="en-US" sz="2799">
                <a:solidFill>
                  <a:srgbClr val="FFFFFF"/>
                </a:solidFill>
                <a:latin typeface="Open Sans"/>
                <a:ea typeface="Open Sans"/>
                <a:cs typeface="Open Sans"/>
                <a:sym typeface="Open Sans"/>
              </a:rPr>
              <a:t>: Sequenze FASTQ di SARS-CoV-2 (paired-end).</a:t>
            </a:r>
          </a:p>
          <a:p>
            <a:pPr algn="just">
              <a:lnSpc>
                <a:spcPts val="3919"/>
              </a:lnSpc>
            </a:pPr>
            <a:r>
              <a:rPr lang="en-US" sz="2799" b="1">
                <a:solidFill>
                  <a:srgbClr val="FFFFFF"/>
                </a:solidFill>
                <a:latin typeface="Open Sans Bold"/>
                <a:ea typeface="Open Sans Bold"/>
                <a:cs typeface="Open Sans Bold"/>
                <a:sym typeface="Open Sans Bold"/>
              </a:rPr>
              <a:t>Strumenti utilizzati</a:t>
            </a:r>
            <a:r>
              <a:rPr lang="en-US" sz="2799">
                <a:solidFill>
                  <a:srgbClr val="FFFFFF"/>
                </a:solidFill>
                <a:latin typeface="Open Sans"/>
                <a:ea typeface="Open Sans"/>
                <a:cs typeface="Open Sans"/>
                <a:sym typeface="Open Sans"/>
              </a:rPr>
              <a:t>: Galaxy, FASTQC, Trimmomatic, Bowtie2, SamTools, IGV, JBrowse.</a:t>
            </a:r>
          </a:p>
          <a:p>
            <a:pPr algn="just">
              <a:lnSpc>
                <a:spcPts val="3919"/>
              </a:lnSpc>
            </a:pPr>
            <a:endParaRPr lang="en-US" sz="2799">
              <a:solidFill>
                <a:srgbClr val="FFFFFF"/>
              </a:solidFill>
              <a:latin typeface="Open Sans"/>
              <a:ea typeface="Open Sans"/>
              <a:cs typeface="Open Sans"/>
              <a:sym typeface="Open Sans"/>
            </a:endParaRPr>
          </a:p>
          <a:p>
            <a:pPr algn="just">
              <a:lnSpc>
                <a:spcPts val="3919"/>
              </a:lnSpc>
            </a:pPr>
            <a:r>
              <a:rPr lang="en-US" sz="2799" b="1">
                <a:solidFill>
                  <a:srgbClr val="FFFFFF"/>
                </a:solidFill>
                <a:latin typeface="Open Sans Bold"/>
                <a:ea typeface="Open Sans Bold"/>
                <a:cs typeface="Open Sans Bold"/>
                <a:sym typeface="Open Sans Bold"/>
              </a:rPr>
              <a:t>Fasi principali dell’analisi</a:t>
            </a:r>
            <a:r>
              <a:rPr lang="en-US" sz="2799">
                <a:solidFill>
                  <a:srgbClr val="FFFFFF"/>
                </a:solidFill>
                <a:latin typeface="Open Sans"/>
                <a:ea typeface="Open Sans"/>
                <a:cs typeface="Open Sans"/>
                <a:sym typeface="Open Sans"/>
              </a:rPr>
              <a:t>:</a:t>
            </a:r>
          </a:p>
          <a:p>
            <a:pPr marL="604519" lvl="1" indent="-302260" algn="just">
              <a:lnSpc>
                <a:spcPts val="3919"/>
              </a:lnSpc>
              <a:buFont typeface="Arial"/>
              <a:buChar char="•"/>
            </a:pPr>
            <a:r>
              <a:rPr lang="en-US" sz="2799" b="1">
                <a:solidFill>
                  <a:srgbClr val="FFFFFF"/>
                </a:solidFill>
                <a:latin typeface="Open Sans Bold"/>
                <a:ea typeface="Open Sans Bold"/>
                <a:cs typeface="Open Sans Bold"/>
                <a:sym typeface="Open Sans Bold"/>
              </a:rPr>
              <a:t>Controllo qualità</a:t>
            </a:r>
            <a:r>
              <a:rPr lang="en-US" sz="2799">
                <a:solidFill>
                  <a:srgbClr val="FFFFFF"/>
                </a:solidFill>
                <a:latin typeface="Open Sans"/>
                <a:ea typeface="Open Sans"/>
                <a:cs typeface="Open Sans"/>
                <a:sym typeface="Open Sans"/>
              </a:rPr>
              <a:t> (Quality Control)</a:t>
            </a:r>
          </a:p>
          <a:p>
            <a:pPr marL="604519" lvl="1" indent="-302260" algn="just">
              <a:lnSpc>
                <a:spcPts val="3919"/>
              </a:lnSpc>
              <a:buFont typeface="Arial"/>
              <a:buChar char="•"/>
            </a:pPr>
            <a:r>
              <a:rPr lang="en-US" sz="2799" b="1">
                <a:solidFill>
                  <a:srgbClr val="FFFFFF"/>
                </a:solidFill>
                <a:latin typeface="Open Sans Bold"/>
                <a:ea typeface="Open Sans Bold"/>
                <a:cs typeface="Open Sans Bold"/>
                <a:sym typeface="Open Sans Bold"/>
              </a:rPr>
              <a:t>Trimming </a:t>
            </a:r>
            <a:r>
              <a:rPr lang="en-US" sz="2799">
                <a:solidFill>
                  <a:srgbClr val="FFFFFF"/>
                </a:solidFill>
                <a:latin typeface="Open Sans"/>
                <a:ea typeface="Open Sans"/>
                <a:cs typeface="Open Sans"/>
                <a:sym typeface="Open Sans"/>
              </a:rPr>
              <a:t>delle reads (rimozione di basi di bassa qualità)</a:t>
            </a:r>
          </a:p>
          <a:p>
            <a:pPr marL="604519" lvl="1" indent="-302260" algn="just">
              <a:lnSpc>
                <a:spcPts val="3919"/>
              </a:lnSpc>
              <a:buFont typeface="Arial"/>
              <a:buChar char="•"/>
            </a:pPr>
            <a:r>
              <a:rPr lang="en-US" sz="2799" b="1">
                <a:solidFill>
                  <a:srgbClr val="FFFFFF"/>
                </a:solidFill>
                <a:latin typeface="Open Sans Bold"/>
                <a:ea typeface="Open Sans Bold"/>
                <a:cs typeface="Open Sans Bold"/>
                <a:sym typeface="Open Sans Bold"/>
              </a:rPr>
              <a:t>Mapping </a:t>
            </a:r>
            <a:r>
              <a:rPr lang="en-US" sz="2799">
                <a:solidFill>
                  <a:srgbClr val="FFFFFF"/>
                </a:solidFill>
                <a:latin typeface="Open Sans"/>
                <a:ea typeface="Open Sans"/>
                <a:cs typeface="Open Sans"/>
                <a:sym typeface="Open Sans"/>
              </a:rPr>
              <a:t>al genoma di riferimento</a:t>
            </a:r>
          </a:p>
          <a:p>
            <a:pPr marL="604519" lvl="1" indent="-302260" algn="just">
              <a:lnSpc>
                <a:spcPts val="3919"/>
              </a:lnSpc>
              <a:buFont typeface="Arial"/>
              <a:buChar char="•"/>
            </a:pPr>
            <a:r>
              <a:rPr lang="en-US" sz="2799" b="1">
                <a:solidFill>
                  <a:srgbClr val="FFFFFF"/>
                </a:solidFill>
                <a:latin typeface="Open Sans Bold"/>
                <a:ea typeface="Open Sans Bold"/>
                <a:cs typeface="Open Sans Bold"/>
                <a:sym typeface="Open Sans Bold"/>
              </a:rPr>
              <a:t>Visualizzazione </a:t>
            </a:r>
            <a:r>
              <a:rPr lang="en-US" sz="2799">
                <a:solidFill>
                  <a:srgbClr val="FFFFFF"/>
                </a:solidFill>
                <a:latin typeface="Open Sans"/>
                <a:ea typeface="Open Sans"/>
                <a:cs typeface="Open Sans"/>
                <a:sym typeface="Open Sans"/>
              </a:rPr>
              <a:t>dei risultati</a:t>
            </a:r>
          </a:p>
          <a:p>
            <a:pPr algn="ctr">
              <a:lnSpc>
                <a:spcPts val="3919"/>
              </a:lnSpc>
            </a:pPr>
            <a:endParaRPr lang="en-US" sz="2799">
              <a:solidFill>
                <a:srgbClr val="FFFFFF"/>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F3A68"/>
        </a:solidFill>
        <a:effectLst/>
      </p:bgPr>
    </p:bg>
    <p:spTree>
      <p:nvGrpSpPr>
        <p:cNvPr id="1" name=""/>
        <p:cNvGrpSpPr/>
        <p:nvPr/>
      </p:nvGrpSpPr>
      <p:grpSpPr>
        <a:xfrm>
          <a:off x="0" y="0"/>
          <a:ext cx="0" cy="0"/>
          <a:chOff x="0" y="0"/>
          <a:chExt cx="0" cy="0"/>
        </a:xfrm>
      </p:grpSpPr>
      <p:sp>
        <p:nvSpPr>
          <p:cNvPr id="2" name="TextBox 2"/>
          <p:cNvSpPr txBox="1"/>
          <p:nvPr/>
        </p:nvSpPr>
        <p:spPr>
          <a:xfrm>
            <a:off x="1028700" y="1162050"/>
            <a:ext cx="12031887" cy="779145"/>
          </a:xfrm>
          <a:prstGeom prst="rect">
            <a:avLst/>
          </a:prstGeom>
        </p:spPr>
        <p:txBody>
          <a:bodyPr lIns="0" tIns="0" rIns="0" bIns="0" rtlCol="0" anchor="t">
            <a:spAutoFit/>
          </a:bodyPr>
          <a:lstStyle/>
          <a:p>
            <a:pPr algn="l">
              <a:lnSpc>
                <a:spcPts val="5640"/>
              </a:lnSpc>
            </a:pPr>
            <a:r>
              <a:rPr lang="en-US" sz="6000" b="1" spc="-65">
                <a:solidFill>
                  <a:srgbClr val="E26F6F"/>
                </a:solidFill>
                <a:latin typeface="Rubik Bold"/>
                <a:ea typeface="Rubik Bold"/>
                <a:cs typeface="Rubik Bold"/>
                <a:sym typeface="Rubik Bold"/>
              </a:rPr>
              <a:t>IL SEQUENZIAMENTO DEL DNA</a:t>
            </a:r>
          </a:p>
        </p:txBody>
      </p:sp>
      <p:sp>
        <p:nvSpPr>
          <p:cNvPr id="3" name="TextBox 3"/>
          <p:cNvSpPr txBox="1"/>
          <p:nvPr/>
        </p:nvSpPr>
        <p:spPr>
          <a:xfrm>
            <a:off x="1028700" y="3774126"/>
            <a:ext cx="12771933" cy="448945"/>
          </a:xfrm>
          <a:prstGeom prst="rect">
            <a:avLst/>
          </a:prstGeom>
        </p:spPr>
        <p:txBody>
          <a:bodyPr lIns="0" tIns="0" rIns="0" bIns="0" rtlCol="0" anchor="t">
            <a:spAutoFit/>
          </a:bodyPr>
          <a:lstStyle/>
          <a:p>
            <a:pPr marL="0" lvl="0" indent="0" algn="l">
              <a:lnSpc>
                <a:spcPts val="3290"/>
              </a:lnSpc>
              <a:spcBef>
                <a:spcPct val="0"/>
              </a:spcBef>
            </a:pPr>
            <a:r>
              <a:rPr lang="en-US" sz="3500" b="1" spc="-38">
                <a:solidFill>
                  <a:srgbClr val="D39C2C"/>
                </a:solidFill>
                <a:latin typeface="Rubik Bold"/>
                <a:ea typeface="Rubik Bold"/>
                <a:cs typeface="Rubik Bold"/>
                <a:sym typeface="Rubik Bold"/>
              </a:rPr>
              <a:t>Cos’è il sequenziamento del DNA?</a:t>
            </a:r>
          </a:p>
        </p:txBody>
      </p:sp>
      <p:sp>
        <p:nvSpPr>
          <p:cNvPr id="4" name="Freeform 4"/>
          <p:cNvSpPr/>
          <p:nvPr/>
        </p:nvSpPr>
        <p:spPr>
          <a:xfrm>
            <a:off x="14229156" y="3936711"/>
            <a:ext cx="2311093" cy="6654979"/>
          </a:xfrm>
          <a:custGeom>
            <a:avLst/>
            <a:gdLst/>
            <a:ahLst/>
            <a:cxnLst/>
            <a:rect l="l" t="t" r="r" b="b"/>
            <a:pathLst>
              <a:path w="2311093" h="6654979">
                <a:moveTo>
                  <a:pt x="0" y="0"/>
                </a:moveTo>
                <a:lnTo>
                  <a:pt x="2311092" y="0"/>
                </a:lnTo>
                <a:lnTo>
                  <a:pt x="2311092" y="6654978"/>
                </a:lnTo>
                <a:lnTo>
                  <a:pt x="0" y="66549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5" name="Freeform 5"/>
          <p:cNvSpPr/>
          <p:nvPr/>
        </p:nvSpPr>
        <p:spPr>
          <a:xfrm>
            <a:off x="14229156" y="-2381236"/>
            <a:ext cx="2311093" cy="6654979"/>
          </a:xfrm>
          <a:custGeom>
            <a:avLst/>
            <a:gdLst/>
            <a:ahLst/>
            <a:cxnLst/>
            <a:rect l="l" t="t" r="r" b="b"/>
            <a:pathLst>
              <a:path w="2311093" h="6654979">
                <a:moveTo>
                  <a:pt x="0" y="0"/>
                </a:moveTo>
                <a:lnTo>
                  <a:pt x="2311092" y="0"/>
                </a:lnTo>
                <a:lnTo>
                  <a:pt x="2311092" y="6654979"/>
                </a:lnTo>
                <a:lnTo>
                  <a:pt x="0" y="66549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6" name="TextBox 6"/>
          <p:cNvSpPr txBox="1"/>
          <p:nvPr/>
        </p:nvSpPr>
        <p:spPr>
          <a:xfrm>
            <a:off x="1028700" y="1969481"/>
            <a:ext cx="12771933" cy="14719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Il sequenziamento del DNA permette di determinare l'ordine dei nucleotidi (A, T, C, G) in un frammento di DNA. È essenziale per studiare virus, malattie genetiche e l'evoluzione delle specie.</a:t>
            </a:r>
          </a:p>
        </p:txBody>
      </p:sp>
      <p:sp>
        <p:nvSpPr>
          <p:cNvPr id="7" name="TextBox 7"/>
          <p:cNvSpPr txBox="1"/>
          <p:nvPr/>
        </p:nvSpPr>
        <p:spPr>
          <a:xfrm>
            <a:off x="1028700" y="4251646"/>
            <a:ext cx="12771933" cy="976630"/>
          </a:xfrm>
          <a:prstGeom prst="rect">
            <a:avLst/>
          </a:prstGeom>
        </p:spPr>
        <p:txBody>
          <a:bodyPr lIns="0" tIns="0" rIns="0" bIns="0" rtlCol="0" anchor="t">
            <a:spAutoFit/>
          </a:bodyPr>
          <a:lstStyle/>
          <a:p>
            <a:pPr marL="604519" lvl="1" indent="-302260" algn="just">
              <a:lnSpc>
                <a:spcPts val="3919"/>
              </a:lnSpc>
              <a:buFont typeface="Arial"/>
              <a:buChar char="•"/>
            </a:pPr>
            <a:r>
              <a:rPr lang="en-US" sz="2799">
                <a:solidFill>
                  <a:srgbClr val="FFFFFF"/>
                </a:solidFill>
                <a:latin typeface="Open Sans"/>
                <a:ea typeface="Open Sans"/>
                <a:cs typeface="Open Sans"/>
                <a:sym typeface="Open Sans"/>
              </a:rPr>
              <a:t>Processo per leggere la sequenza dei nucleotidi</a:t>
            </a:r>
          </a:p>
          <a:p>
            <a:pPr marL="604519" lvl="1" indent="-302260" algn="just">
              <a:lnSpc>
                <a:spcPts val="3919"/>
              </a:lnSpc>
              <a:buFont typeface="Arial"/>
              <a:buChar char="•"/>
            </a:pPr>
            <a:r>
              <a:rPr lang="en-US" sz="2799">
                <a:solidFill>
                  <a:srgbClr val="FFFFFF"/>
                </a:solidFill>
                <a:latin typeface="Open Sans"/>
                <a:ea typeface="Open Sans"/>
                <a:cs typeface="Open Sans"/>
                <a:sym typeface="Open Sans"/>
              </a:rPr>
              <a:t>Fondamentale per la genomica e la diagnostica</a:t>
            </a:r>
          </a:p>
        </p:txBody>
      </p:sp>
      <p:sp>
        <p:nvSpPr>
          <p:cNvPr id="8" name="TextBox 8"/>
          <p:cNvSpPr txBox="1"/>
          <p:nvPr/>
        </p:nvSpPr>
        <p:spPr>
          <a:xfrm>
            <a:off x="1028700" y="5561651"/>
            <a:ext cx="12771933" cy="448945"/>
          </a:xfrm>
          <a:prstGeom prst="rect">
            <a:avLst/>
          </a:prstGeom>
        </p:spPr>
        <p:txBody>
          <a:bodyPr lIns="0" tIns="0" rIns="0" bIns="0" rtlCol="0" anchor="t">
            <a:spAutoFit/>
          </a:bodyPr>
          <a:lstStyle/>
          <a:p>
            <a:pPr marL="0" lvl="0" indent="0" algn="l">
              <a:lnSpc>
                <a:spcPts val="3290"/>
              </a:lnSpc>
              <a:spcBef>
                <a:spcPct val="0"/>
              </a:spcBef>
            </a:pPr>
            <a:r>
              <a:rPr lang="en-US" sz="3500" b="1" spc="-38">
                <a:solidFill>
                  <a:srgbClr val="D39C2C"/>
                </a:solidFill>
                <a:latin typeface="Rubik Bold"/>
                <a:ea typeface="Rubik Bold"/>
                <a:cs typeface="Rubik Bold"/>
                <a:sym typeface="Rubik Bold"/>
              </a:rPr>
              <a:t>Tecnologia Illumina (NGS - Next Generation Sequencing)</a:t>
            </a:r>
          </a:p>
        </p:txBody>
      </p:sp>
      <p:sp>
        <p:nvSpPr>
          <p:cNvPr id="9" name="TextBox 9"/>
          <p:cNvSpPr txBox="1"/>
          <p:nvPr/>
        </p:nvSpPr>
        <p:spPr>
          <a:xfrm>
            <a:off x="1028700" y="6039171"/>
            <a:ext cx="12771933" cy="14719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La tecnologia di sequenziamento Illumina si basa sul metodo ”sequenziamento per sintesi”. Il DNA da sequenziare viene frammentato e legato ad adattatori.</a:t>
            </a:r>
          </a:p>
        </p:txBody>
      </p:sp>
      <p:sp>
        <p:nvSpPr>
          <p:cNvPr id="10" name="TextBox 10"/>
          <p:cNvSpPr txBox="1"/>
          <p:nvPr/>
        </p:nvSpPr>
        <p:spPr>
          <a:xfrm>
            <a:off x="1028700" y="7844476"/>
            <a:ext cx="12771933" cy="448945"/>
          </a:xfrm>
          <a:prstGeom prst="rect">
            <a:avLst/>
          </a:prstGeom>
        </p:spPr>
        <p:txBody>
          <a:bodyPr lIns="0" tIns="0" rIns="0" bIns="0" rtlCol="0" anchor="t">
            <a:spAutoFit/>
          </a:bodyPr>
          <a:lstStyle/>
          <a:p>
            <a:pPr marL="0" lvl="0" indent="0" algn="l">
              <a:lnSpc>
                <a:spcPts val="3290"/>
              </a:lnSpc>
              <a:spcBef>
                <a:spcPct val="0"/>
              </a:spcBef>
            </a:pPr>
            <a:r>
              <a:rPr lang="en-US" sz="3500" b="1" spc="-38">
                <a:solidFill>
                  <a:srgbClr val="D39C2C"/>
                </a:solidFill>
                <a:latin typeface="Rubik Bold"/>
                <a:ea typeface="Rubik Bold"/>
                <a:cs typeface="Rubik Bold"/>
                <a:sym typeface="Rubik Bold"/>
              </a:rPr>
              <a:t>Sequenziamento Paired-End</a:t>
            </a:r>
          </a:p>
        </p:txBody>
      </p:sp>
      <p:sp>
        <p:nvSpPr>
          <p:cNvPr id="11" name="TextBox 11"/>
          <p:cNvSpPr txBox="1"/>
          <p:nvPr/>
        </p:nvSpPr>
        <p:spPr>
          <a:xfrm>
            <a:off x="1028700" y="8321996"/>
            <a:ext cx="12771933" cy="19672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Sequenziamento di entrambe le estremità di un frammento di DNA.</a:t>
            </a:r>
          </a:p>
          <a:p>
            <a:pPr marL="604519" lvl="1" indent="-302260" algn="just">
              <a:lnSpc>
                <a:spcPts val="3919"/>
              </a:lnSpc>
              <a:buFont typeface="Arial"/>
              <a:buChar char="•"/>
            </a:pPr>
            <a:r>
              <a:rPr lang="en-US" sz="2799" b="1">
                <a:solidFill>
                  <a:srgbClr val="FFFFFF"/>
                </a:solidFill>
                <a:latin typeface="Open Sans Bold"/>
                <a:ea typeface="Open Sans Bold"/>
                <a:cs typeface="Open Sans Bold"/>
                <a:sym typeface="Open Sans Bold"/>
              </a:rPr>
              <a:t>Vantaggi</a:t>
            </a:r>
            <a:r>
              <a:rPr lang="en-US" sz="2799">
                <a:solidFill>
                  <a:srgbClr val="FFFFFF"/>
                </a:solidFill>
                <a:latin typeface="Open Sans"/>
                <a:ea typeface="Open Sans"/>
                <a:cs typeface="Open Sans"/>
                <a:sym typeface="Open Sans"/>
              </a:rPr>
              <a:t>: Migliore allineamento delle sequenze e maggiore accuratezza nel rilevare varianti e mutazioni</a:t>
            </a:r>
          </a:p>
          <a:p>
            <a:pPr algn="just">
              <a:lnSpc>
                <a:spcPts val="3919"/>
              </a:lnSpc>
            </a:pPr>
            <a:endParaRPr lang="en-US" sz="2799">
              <a:solidFill>
                <a:srgbClr val="FFFFFF"/>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F3A68"/>
        </a:solidFill>
        <a:effectLst/>
      </p:bgPr>
    </p:bg>
    <p:spTree>
      <p:nvGrpSpPr>
        <p:cNvPr id="1" name=""/>
        <p:cNvGrpSpPr/>
        <p:nvPr/>
      </p:nvGrpSpPr>
      <p:grpSpPr>
        <a:xfrm>
          <a:off x="0" y="0"/>
          <a:ext cx="0" cy="0"/>
          <a:chOff x="0" y="0"/>
          <a:chExt cx="0" cy="0"/>
        </a:xfrm>
      </p:grpSpPr>
      <p:sp>
        <p:nvSpPr>
          <p:cNvPr id="2" name="TextBox 2"/>
          <p:cNvSpPr txBox="1"/>
          <p:nvPr/>
        </p:nvSpPr>
        <p:spPr>
          <a:xfrm>
            <a:off x="1028700" y="1162050"/>
            <a:ext cx="14661415" cy="779145"/>
          </a:xfrm>
          <a:prstGeom prst="rect">
            <a:avLst/>
          </a:prstGeom>
        </p:spPr>
        <p:txBody>
          <a:bodyPr lIns="0" tIns="0" rIns="0" bIns="0" rtlCol="0" anchor="t">
            <a:spAutoFit/>
          </a:bodyPr>
          <a:lstStyle/>
          <a:p>
            <a:pPr algn="l">
              <a:lnSpc>
                <a:spcPts val="5640"/>
              </a:lnSpc>
            </a:pPr>
            <a:r>
              <a:rPr lang="en-US" sz="6000" b="1" spc="-65">
                <a:solidFill>
                  <a:srgbClr val="E26F6F"/>
                </a:solidFill>
                <a:latin typeface="Rubik Bold"/>
                <a:ea typeface="Rubik Bold"/>
                <a:cs typeface="Rubik Bold"/>
                <a:sym typeface="Rubik Bold"/>
              </a:rPr>
              <a:t>IL FORMATO FASTQ E QUALITY SCORE</a:t>
            </a:r>
          </a:p>
        </p:txBody>
      </p:sp>
      <p:sp>
        <p:nvSpPr>
          <p:cNvPr id="3" name="Freeform 3"/>
          <p:cNvSpPr/>
          <p:nvPr/>
        </p:nvSpPr>
        <p:spPr>
          <a:xfrm rot="-2876349">
            <a:off x="15857994" y="-1569001"/>
            <a:ext cx="1967288" cy="5664966"/>
          </a:xfrm>
          <a:custGeom>
            <a:avLst/>
            <a:gdLst/>
            <a:ahLst/>
            <a:cxnLst/>
            <a:rect l="l" t="t" r="r" b="b"/>
            <a:pathLst>
              <a:path w="1967288" h="5664966">
                <a:moveTo>
                  <a:pt x="0" y="0"/>
                </a:moveTo>
                <a:lnTo>
                  <a:pt x="1967288" y="0"/>
                </a:lnTo>
                <a:lnTo>
                  <a:pt x="1967288" y="5664966"/>
                </a:lnTo>
                <a:lnTo>
                  <a:pt x="0" y="56649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4" name="Freeform 4"/>
          <p:cNvSpPr/>
          <p:nvPr/>
        </p:nvSpPr>
        <p:spPr>
          <a:xfrm>
            <a:off x="9356156" y="3751546"/>
            <a:ext cx="7926789" cy="4457923"/>
          </a:xfrm>
          <a:custGeom>
            <a:avLst/>
            <a:gdLst/>
            <a:ahLst/>
            <a:cxnLst/>
            <a:rect l="l" t="t" r="r" b="b"/>
            <a:pathLst>
              <a:path w="7926789" h="4457923">
                <a:moveTo>
                  <a:pt x="0" y="0"/>
                </a:moveTo>
                <a:lnTo>
                  <a:pt x="7926789" y="0"/>
                </a:lnTo>
                <a:lnTo>
                  <a:pt x="7926789" y="4457923"/>
                </a:lnTo>
                <a:lnTo>
                  <a:pt x="0" y="4457923"/>
                </a:lnTo>
                <a:lnTo>
                  <a:pt x="0" y="0"/>
                </a:lnTo>
                <a:close/>
              </a:path>
            </a:pathLst>
          </a:custGeom>
          <a:blipFill>
            <a:blip r:embed="rId5"/>
            <a:stretch>
              <a:fillRect/>
            </a:stretch>
          </a:blipFill>
        </p:spPr>
        <p:txBody>
          <a:bodyPr/>
          <a:lstStyle/>
          <a:p>
            <a:endParaRPr lang="it-IT"/>
          </a:p>
        </p:txBody>
      </p:sp>
      <p:sp>
        <p:nvSpPr>
          <p:cNvPr id="5" name="TextBox 5"/>
          <p:cNvSpPr txBox="1"/>
          <p:nvPr/>
        </p:nvSpPr>
        <p:spPr>
          <a:xfrm>
            <a:off x="1028700" y="3846796"/>
            <a:ext cx="7665247" cy="551559"/>
          </a:xfrm>
          <a:prstGeom prst="rect">
            <a:avLst/>
          </a:prstGeom>
        </p:spPr>
        <p:txBody>
          <a:bodyPr lIns="0" tIns="0" rIns="0" bIns="0" rtlCol="0" anchor="t">
            <a:spAutoFit/>
          </a:bodyPr>
          <a:lstStyle/>
          <a:p>
            <a:pPr marL="0" lvl="0" indent="0" algn="l">
              <a:lnSpc>
                <a:spcPts val="4041"/>
              </a:lnSpc>
              <a:spcBef>
                <a:spcPct val="0"/>
              </a:spcBef>
            </a:pPr>
            <a:r>
              <a:rPr lang="en-US" sz="4299" b="1" spc="-47">
                <a:solidFill>
                  <a:srgbClr val="D39C2C"/>
                </a:solidFill>
                <a:latin typeface="Rubik Bold"/>
                <a:ea typeface="Rubik Bold"/>
                <a:cs typeface="Rubik Bold"/>
                <a:sym typeface="Rubik Bold"/>
              </a:rPr>
              <a:t>Struttura di un file FASTQ:</a:t>
            </a:r>
          </a:p>
        </p:txBody>
      </p:sp>
      <p:sp>
        <p:nvSpPr>
          <p:cNvPr id="6" name="TextBox 6"/>
          <p:cNvSpPr txBox="1"/>
          <p:nvPr/>
        </p:nvSpPr>
        <p:spPr>
          <a:xfrm>
            <a:off x="1028700" y="7263328"/>
            <a:ext cx="6560311" cy="551559"/>
          </a:xfrm>
          <a:prstGeom prst="rect">
            <a:avLst/>
          </a:prstGeom>
        </p:spPr>
        <p:txBody>
          <a:bodyPr lIns="0" tIns="0" rIns="0" bIns="0" rtlCol="0" anchor="t">
            <a:spAutoFit/>
          </a:bodyPr>
          <a:lstStyle/>
          <a:p>
            <a:pPr marL="0" lvl="0" indent="0" algn="l">
              <a:lnSpc>
                <a:spcPts val="4041"/>
              </a:lnSpc>
              <a:spcBef>
                <a:spcPct val="0"/>
              </a:spcBef>
            </a:pPr>
            <a:r>
              <a:rPr lang="en-US" sz="4299" b="1" spc="-47">
                <a:solidFill>
                  <a:srgbClr val="D39C2C"/>
                </a:solidFill>
                <a:latin typeface="Rubik Bold"/>
                <a:ea typeface="Rubik Bold"/>
                <a:cs typeface="Rubik Bold"/>
                <a:sym typeface="Rubik Bold"/>
              </a:rPr>
              <a:t>Phred Quality Score</a:t>
            </a:r>
          </a:p>
        </p:txBody>
      </p:sp>
      <p:sp>
        <p:nvSpPr>
          <p:cNvPr id="7" name="TextBox 7"/>
          <p:cNvSpPr txBox="1"/>
          <p:nvPr/>
        </p:nvSpPr>
        <p:spPr>
          <a:xfrm>
            <a:off x="1028700" y="1969481"/>
            <a:ext cx="14045793" cy="14719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Il formato FASTQ è il principale formato per memorizzare sequenze di DNA ottenute dal sequenziamento. Contiene sia la sequenza nucleotidica che la qualità di ogni base.</a:t>
            </a:r>
          </a:p>
        </p:txBody>
      </p:sp>
      <p:sp>
        <p:nvSpPr>
          <p:cNvPr id="8" name="TextBox 8"/>
          <p:cNvSpPr txBox="1"/>
          <p:nvPr/>
        </p:nvSpPr>
        <p:spPr>
          <a:xfrm>
            <a:off x="1028700" y="4341205"/>
            <a:ext cx="14045793" cy="4813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(ogni read è composta da 4 righe)</a:t>
            </a:r>
          </a:p>
        </p:txBody>
      </p:sp>
      <p:sp>
        <p:nvSpPr>
          <p:cNvPr id="9" name="TextBox 9"/>
          <p:cNvSpPr txBox="1"/>
          <p:nvPr/>
        </p:nvSpPr>
        <p:spPr>
          <a:xfrm>
            <a:off x="1028700" y="4886523"/>
            <a:ext cx="14045793" cy="1967230"/>
          </a:xfrm>
          <a:prstGeom prst="rect">
            <a:avLst/>
          </a:prstGeom>
        </p:spPr>
        <p:txBody>
          <a:bodyPr lIns="0" tIns="0" rIns="0" bIns="0" rtlCol="0" anchor="t">
            <a:spAutoFit/>
          </a:bodyPr>
          <a:lstStyle/>
          <a:p>
            <a:pPr marL="604519" lvl="1" indent="-302260" algn="just">
              <a:lnSpc>
                <a:spcPts val="3919"/>
              </a:lnSpc>
              <a:buAutoNum type="arabicPeriod"/>
            </a:pPr>
            <a:r>
              <a:rPr lang="en-US" sz="2799">
                <a:solidFill>
                  <a:srgbClr val="FFFFFF"/>
                </a:solidFill>
                <a:latin typeface="Open Sans"/>
                <a:ea typeface="Open Sans"/>
                <a:cs typeface="Open Sans"/>
                <a:sym typeface="Open Sans"/>
              </a:rPr>
              <a:t> Identificatore della read (es. @SEQ_ID)</a:t>
            </a:r>
          </a:p>
          <a:p>
            <a:pPr marL="604519" lvl="1" indent="-302260" algn="just">
              <a:lnSpc>
                <a:spcPts val="3919"/>
              </a:lnSpc>
              <a:buAutoNum type="arabicPeriod"/>
            </a:pPr>
            <a:r>
              <a:rPr lang="en-US" sz="2799">
                <a:solidFill>
                  <a:srgbClr val="FFFFFF"/>
                </a:solidFill>
                <a:latin typeface="Open Sans"/>
                <a:ea typeface="Open Sans"/>
                <a:cs typeface="Open Sans"/>
                <a:sym typeface="Open Sans"/>
              </a:rPr>
              <a:t> Sequenza nucleotidica (es. ATCGGTA...)</a:t>
            </a:r>
          </a:p>
          <a:p>
            <a:pPr marL="604519" lvl="1" indent="-302260" algn="just">
              <a:lnSpc>
                <a:spcPts val="3919"/>
              </a:lnSpc>
              <a:buAutoNum type="arabicPeriod"/>
            </a:pPr>
            <a:r>
              <a:rPr lang="en-US" sz="2799">
                <a:solidFill>
                  <a:srgbClr val="FFFFFF"/>
                </a:solidFill>
                <a:latin typeface="Open Sans"/>
                <a:ea typeface="Open Sans"/>
                <a:cs typeface="Open Sans"/>
                <a:sym typeface="Open Sans"/>
              </a:rPr>
              <a:t> Separatore (+)</a:t>
            </a:r>
          </a:p>
          <a:p>
            <a:pPr marL="604519" lvl="1" indent="-302260" algn="just">
              <a:lnSpc>
                <a:spcPts val="3919"/>
              </a:lnSpc>
              <a:buAutoNum type="arabicPeriod"/>
            </a:pPr>
            <a:r>
              <a:rPr lang="en-US" sz="2799">
                <a:solidFill>
                  <a:srgbClr val="FFFFFF"/>
                </a:solidFill>
                <a:latin typeface="Open Sans"/>
                <a:ea typeface="Open Sans"/>
                <a:cs typeface="Open Sans"/>
                <a:sym typeface="Open Sans"/>
              </a:rPr>
              <a:t> Punteggi di qualità (Phred Score) (es. IIIIIIII...)</a:t>
            </a:r>
          </a:p>
        </p:txBody>
      </p:sp>
      <p:sp>
        <p:nvSpPr>
          <p:cNvPr id="10" name="TextBox 10"/>
          <p:cNvSpPr txBox="1"/>
          <p:nvPr/>
        </p:nvSpPr>
        <p:spPr>
          <a:xfrm>
            <a:off x="1028700" y="7880590"/>
            <a:ext cx="14045793" cy="976630"/>
          </a:xfrm>
          <a:prstGeom prst="rect">
            <a:avLst/>
          </a:prstGeom>
        </p:spPr>
        <p:txBody>
          <a:bodyPr lIns="0" tIns="0" rIns="0" bIns="0" rtlCol="0" anchor="t">
            <a:spAutoFit/>
          </a:bodyPr>
          <a:lstStyle/>
          <a:p>
            <a:pPr marL="604519" lvl="1" indent="-302260" algn="just">
              <a:lnSpc>
                <a:spcPts val="3919"/>
              </a:lnSpc>
              <a:buFont typeface="Arial"/>
              <a:buChar char="•"/>
            </a:pPr>
            <a:r>
              <a:rPr lang="en-US" sz="2799">
                <a:solidFill>
                  <a:srgbClr val="FFFFFF"/>
                </a:solidFill>
                <a:latin typeface="Open Sans"/>
                <a:ea typeface="Open Sans"/>
                <a:cs typeface="Open Sans"/>
                <a:sym typeface="Open Sans"/>
              </a:rPr>
              <a:t>Indica l’accuratezza di ogni base sequenziata</a:t>
            </a:r>
          </a:p>
          <a:p>
            <a:pPr marL="604519" lvl="1" indent="-302260" algn="just">
              <a:lnSpc>
                <a:spcPts val="3919"/>
              </a:lnSpc>
              <a:buFont typeface="Arial"/>
              <a:buChar char="•"/>
            </a:pPr>
            <a:r>
              <a:rPr lang="en-US" sz="2799">
                <a:solidFill>
                  <a:srgbClr val="FFFFFF"/>
                </a:solidFill>
                <a:latin typeface="Open Sans"/>
                <a:ea typeface="Open Sans"/>
                <a:cs typeface="Open Sans"/>
                <a:sym typeface="Open Sans"/>
              </a:rPr>
              <a:t>Più alto è il valore, maggiore è l'affidabilità della base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F3A68"/>
        </a:solidFill>
        <a:effectLst/>
      </p:bgPr>
    </p:bg>
    <p:spTree>
      <p:nvGrpSpPr>
        <p:cNvPr id="1" name=""/>
        <p:cNvGrpSpPr/>
        <p:nvPr/>
      </p:nvGrpSpPr>
      <p:grpSpPr>
        <a:xfrm>
          <a:off x="0" y="0"/>
          <a:ext cx="0" cy="0"/>
          <a:chOff x="0" y="0"/>
          <a:chExt cx="0" cy="0"/>
        </a:xfrm>
      </p:grpSpPr>
      <p:sp>
        <p:nvSpPr>
          <p:cNvPr id="2" name="Freeform 2"/>
          <p:cNvSpPr/>
          <p:nvPr/>
        </p:nvSpPr>
        <p:spPr>
          <a:xfrm>
            <a:off x="4481823" y="4052220"/>
            <a:ext cx="9593156" cy="5372167"/>
          </a:xfrm>
          <a:custGeom>
            <a:avLst/>
            <a:gdLst/>
            <a:ahLst/>
            <a:cxnLst/>
            <a:rect l="l" t="t" r="r" b="b"/>
            <a:pathLst>
              <a:path w="9593156" h="5372167">
                <a:moveTo>
                  <a:pt x="0" y="0"/>
                </a:moveTo>
                <a:lnTo>
                  <a:pt x="9593155" y="0"/>
                </a:lnTo>
                <a:lnTo>
                  <a:pt x="9593155" y="5372167"/>
                </a:lnTo>
                <a:lnTo>
                  <a:pt x="0" y="537216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it-IT"/>
          </a:p>
        </p:txBody>
      </p:sp>
      <p:sp>
        <p:nvSpPr>
          <p:cNvPr id="3" name="TextBox 3"/>
          <p:cNvSpPr txBox="1"/>
          <p:nvPr/>
        </p:nvSpPr>
        <p:spPr>
          <a:xfrm>
            <a:off x="1272641" y="2169253"/>
            <a:ext cx="15742718" cy="1128599"/>
          </a:xfrm>
          <a:prstGeom prst="rect">
            <a:avLst/>
          </a:prstGeom>
        </p:spPr>
        <p:txBody>
          <a:bodyPr lIns="0" tIns="0" rIns="0" bIns="0" rtlCol="0" anchor="t">
            <a:spAutoFit/>
          </a:bodyPr>
          <a:lstStyle/>
          <a:p>
            <a:pPr algn="ctr">
              <a:lnSpc>
                <a:spcPts val="8266"/>
              </a:lnSpc>
            </a:pPr>
            <a:r>
              <a:rPr lang="en-US" sz="8794" b="1" spc="-96">
                <a:solidFill>
                  <a:srgbClr val="E26F6F"/>
                </a:solidFill>
                <a:latin typeface="Rubik Bold"/>
                <a:ea typeface="Rubik Bold"/>
                <a:cs typeface="Rubik Bold"/>
                <a:sym typeface="Rubik Bold"/>
              </a:rPr>
              <a:t>FASE OPERATIVA</a:t>
            </a:r>
          </a:p>
        </p:txBody>
      </p:sp>
      <p:sp>
        <p:nvSpPr>
          <p:cNvPr id="4" name="TextBox 4"/>
          <p:cNvSpPr txBox="1"/>
          <p:nvPr/>
        </p:nvSpPr>
        <p:spPr>
          <a:xfrm>
            <a:off x="1028700" y="1408111"/>
            <a:ext cx="16230600" cy="551559"/>
          </a:xfrm>
          <a:prstGeom prst="rect">
            <a:avLst/>
          </a:prstGeom>
        </p:spPr>
        <p:txBody>
          <a:bodyPr lIns="0" tIns="0" rIns="0" bIns="0" rtlCol="0" anchor="t">
            <a:spAutoFit/>
          </a:bodyPr>
          <a:lstStyle/>
          <a:p>
            <a:pPr marL="0" lvl="0" indent="0" algn="ctr">
              <a:lnSpc>
                <a:spcPts val="4041"/>
              </a:lnSpc>
              <a:spcBef>
                <a:spcPct val="0"/>
              </a:spcBef>
            </a:pPr>
            <a:r>
              <a:rPr lang="en-US" sz="4299" b="1" spc="-47">
                <a:solidFill>
                  <a:srgbClr val="D39C2C"/>
                </a:solidFill>
                <a:latin typeface="Rubik Bold"/>
                <a:ea typeface="Rubik Bold"/>
                <a:cs typeface="Rubik Bold"/>
                <a:sym typeface="Rubik Bold"/>
              </a:rPr>
              <a:t>Utilizzo di Galaxy</a:t>
            </a:r>
          </a:p>
        </p:txBody>
      </p:sp>
      <p:sp>
        <p:nvSpPr>
          <p:cNvPr id="5" name="TextBox 5"/>
          <p:cNvSpPr txBox="1"/>
          <p:nvPr/>
        </p:nvSpPr>
        <p:spPr>
          <a:xfrm>
            <a:off x="2374874" y="3259752"/>
            <a:ext cx="13538253" cy="353188"/>
          </a:xfrm>
          <a:prstGeom prst="rect">
            <a:avLst/>
          </a:prstGeom>
        </p:spPr>
        <p:txBody>
          <a:bodyPr lIns="0" tIns="0" rIns="0" bIns="0" rtlCol="0" anchor="t">
            <a:spAutoFit/>
          </a:bodyPr>
          <a:lstStyle/>
          <a:p>
            <a:pPr marL="0" lvl="0" indent="0" algn="ctr">
              <a:lnSpc>
                <a:spcPts val="2813"/>
              </a:lnSpc>
            </a:pPr>
            <a:r>
              <a:rPr lang="en-US" sz="2099" spc="-23">
                <a:solidFill>
                  <a:srgbClr val="FFF6E1"/>
                </a:solidFill>
                <a:latin typeface="Rubik"/>
                <a:ea typeface="Rubik"/>
                <a:cs typeface="Rubik"/>
                <a:sym typeface="Rubik"/>
              </a:rPr>
              <a:t>Strumenti e Metodi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F3A68"/>
        </a:solidFill>
        <a:effectLst/>
      </p:bgPr>
    </p:bg>
    <p:spTree>
      <p:nvGrpSpPr>
        <p:cNvPr id="1" name=""/>
        <p:cNvGrpSpPr/>
        <p:nvPr/>
      </p:nvGrpSpPr>
      <p:grpSpPr>
        <a:xfrm>
          <a:off x="0" y="0"/>
          <a:ext cx="0" cy="0"/>
          <a:chOff x="0" y="0"/>
          <a:chExt cx="0" cy="0"/>
        </a:xfrm>
      </p:grpSpPr>
      <p:sp>
        <p:nvSpPr>
          <p:cNvPr id="2" name="TextBox 2"/>
          <p:cNvSpPr txBox="1"/>
          <p:nvPr/>
        </p:nvSpPr>
        <p:spPr>
          <a:xfrm>
            <a:off x="1028700" y="1162050"/>
            <a:ext cx="10951221" cy="779145"/>
          </a:xfrm>
          <a:prstGeom prst="rect">
            <a:avLst/>
          </a:prstGeom>
        </p:spPr>
        <p:txBody>
          <a:bodyPr lIns="0" tIns="0" rIns="0" bIns="0" rtlCol="0" anchor="t">
            <a:spAutoFit/>
          </a:bodyPr>
          <a:lstStyle/>
          <a:p>
            <a:pPr algn="l">
              <a:lnSpc>
                <a:spcPts val="5640"/>
              </a:lnSpc>
            </a:pPr>
            <a:r>
              <a:rPr lang="en-US" sz="6000" b="1" spc="-65">
                <a:solidFill>
                  <a:srgbClr val="E26F6F"/>
                </a:solidFill>
                <a:latin typeface="Rubik Bold"/>
                <a:ea typeface="Rubik Bold"/>
                <a:cs typeface="Rubik Bold"/>
                <a:sym typeface="Rubik Bold"/>
              </a:rPr>
              <a:t>IMPORT DEI DATI</a:t>
            </a:r>
          </a:p>
        </p:txBody>
      </p:sp>
      <p:sp>
        <p:nvSpPr>
          <p:cNvPr id="3" name="Freeform 3"/>
          <p:cNvSpPr/>
          <p:nvPr/>
        </p:nvSpPr>
        <p:spPr>
          <a:xfrm rot="-2876349">
            <a:off x="15280174" y="-1917897"/>
            <a:ext cx="2311093" cy="6654979"/>
          </a:xfrm>
          <a:custGeom>
            <a:avLst/>
            <a:gdLst/>
            <a:ahLst/>
            <a:cxnLst/>
            <a:rect l="l" t="t" r="r" b="b"/>
            <a:pathLst>
              <a:path w="2311093" h="6654979">
                <a:moveTo>
                  <a:pt x="0" y="0"/>
                </a:moveTo>
                <a:lnTo>
                  <a:pt x="2311092" y="0"/>
                </a:lnTo>
                <a:lnTo>
                  <a:pt x="2311092" y="6654978"/>
                </a:lnTo>
                <a:lnTo>
                  <a:pt x="0" y="66549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4" name="TextBox 4"/>
          <p:cNvSpPr txBox="1"/>
          <p:nvPr/>
        </p:nvSpPr>
        <p:spPr>
          <a:xfrm>
            <a:off x="1028700" y="3170967"/>
            <a:ext cx="6809416" cy="551559"/>
          </a:xfrm>
          <a:prstGeom prst="rect">
            <a:avLst/>
          </a:prstGeom>
        </p:spPr>
        <p:txBody>
          <a:bodyPr lIns="0" tIns="0" rIns="0" bIns="0" rtlCol="0" anchor="t">
            <a:spAutoFit/>
          </a:bodyPr>
          <a:lstStyle/>
          <a:p>
            <a:pPr marL="0" lvl="0" indent="0" algn="l">
              <a:lnSpc>
                <a:spcPts val="4041"/>
              </a:lnSpc>
              <a:spcBef>
                <a:spcPct val="0"/>
              </a:spcBef>
            </a:pPr>
            <a:r>
              <a:rPr lang="en-US" sz="4299" b="1" spc="-47">
                <a:solidFill>
                  <a:srgbClr val="D39C2C"/>
                </a:solidFill>
                <a:latin typeface="Rubik Bold"/>
                <a:ea typeface="Rubik Bold"/>
                <a:cs typeface="Rubik Bold"/>
                <a:sym typeface="Rubik Bold"/>
              </a:rPr>
              <a:t>Dati di SARS-CoV-2:</a:t>
            </a:r>
          </a:p>
        </p:txBody>
      </p:sp>
      <p:sp>
        <p:nvSpPr>
          <p:cNvPr id="5" name="TextBox 5"/>
          <p:cNvSpPr txBox="1"/>
          <p:nvPr/>
        </p:nvSpPr>
        <p:spPr>
          <a:xfrm>
            <a:off x="9144000" y="3170967"/>
            <a:ext cx="6809416" cy="551559"/>
          </a:xfrm>
          <a:prstGeom prst="rect">
            <a:avLst/>
          </a:prstGeom>
        </p:spPr>
        <p:txBody>
          <a:bodyPr lIns="0" tIns="0" rIns="0" bIns="0" rtlCol="0" anchor="t">
            <a:spAutoFit/>
          </a:bodyPr>
          <a:lstStyle/>
          <a:p>
            <a:pPr marL="0" lvl="0" indent="0" algn="l">
              <a:lnSpc>
                <a:spcPts val="4041"/>
              </a:lnSpc>
              <a:spcBef>
                <a:spcPct val="0"/>
              </a:spcBef>
            </a:pPr>
            <a:r>
              <a:rPr lang="en-US" sz="4299" b="1" spc="-47">
                <a:solidFill>
                  <a:srgbClr val="D39C2C"/>
                </a:solidFill>
                <a:latin typeface="Rubik Bold"/>
                <a:ea typeface="Rubik Bold"/>
                <a:cs typeface="Rubik Bold"/>
                <a:sym typeface="Rubik Bold"/>
              </a:rPr>
              <a:t>Genoma di riferimento:</a:t>
            </a:r>
          </a:p>
        </p:txBody>
      </p:sp>
      <p:sp>
        <p:nvSpPr>
          <p:cNvPr id="6" name="TextBox 6"/>
          <p:cNvSpPr txBox="1"/>
          <p:nvPr/>
        </p:nvSpPr>
        <p:spPr>
          <a:xfrm>
            <a:off x="1028700" y="3732118"/>
            <a:ext cx="6809416" cy="59296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Il set di dati relativo alle sequenze di SARS-CoV-2, è stato scaricato da Zenodo (https://zenodo.org/records/5189263).</a:t>
            </a:r>
          </a:p>
          <a:p>
            <a:pPr algn="just">
              <a:lnSpc>
                <a:spcPts val="3919"/>
              </a:lnSpc>
            </a:pPr>
            <a:r>
              <a:rPr lang="en-US" sz="2799">
                <a:solidFill>
                  <a:srgbClr val="FFFFFF"/>
                </a:solidFill>
                <a:latin typeface="Open Sans"/>
                <a:ea typeface="Open Sans"/>
                <a:cs typeface="Open Sans"/>
                <a:sym typeface="Open Sans"/>
              </a:rPr>
              <a:t>I file specifici utilizzati sono: </a:t>
            </a:r>
          </a:p>
          <a:p>
            <a:pPr marL="604519" lvl="1" indent="-302260" algn="just">
              <a:lnSpc>
                <a:spcPts val="3919"/>
              </a:lnSpc>
              <a:buFont typeface="Arial"/>
              <a:buChar char="•"/>
            </a:pPr>
            <a:r>
              <a:rPr lang="en-US" sz="2799" b="1">
                <a:solidFill>
                  <a:srgbClr val="FFFFFF"/>
                </a:solidFill>
                <a:latin typeface="Open Sans Bold"/>
                <a:ea typeface="Open Sans Bold"/>
                <a:cs typeface="Open Sans Bold"/>
                <a:sym typeface="Open Sans Bold"/>
              </a:rPr>
              <a:t>CV1537_S1_L001_R1_001.fastq.gz</a:t>
            </a:r>
            <a:r>
              <a:rPr lang="en-US" sz="2799">
                <a:solidFill>
                  <a:srgbClr val="FFFFFF"/>
                </a:solidFill>
                <a:latin typeface="Open Sans"/>
                <a:ea typeface="Open Sans"/>
                <a:cs typeface="Open Sans"/>
                <a:sym typeface="Open Sans"/>
              </a:rPr>
              <a:t> (Read 1);</a:t>
            </a:r>
          </a:p>
          <a:p>
            <a:pPr marL="604519" lvl="1" indent="-302260" algn="just">
              <a:lnSpc>
                <a:spcPts val="3919"/>
              </a:lnSpc>
              <a:buFont typeface="Arial"/>
              <a:buChar char="•"/>
            </a:pPr>
            <a:r>
              <a:rPr lang="en-US" sz="2799" b="1">
                <a:solidFill>
                  <a:srgbClr val="FFFFFF"/>
                </a:solidFill>
                <a:latin typeface="Open Sans Bold"/>
                <a:ea typeface="Open Sans Bold"/>
                <a:cs typeface="Open Sans Bold"/>
                <a:sym typeface="Open Sans Bold"/>
              </a:rPr>
              <a:t>CV1537_S1_L001_R2_001.fastq.gz</a:t>
            </a:r>
            <a:r>
              <a:rPr lang="en-US" sz="2799">
                <a:solidFill>
                  <a:srgbClr val="FFFFFF"/>
                </a:solidFill>
                <a:latin typeface="Open Sans"/>
                <a:ea typeface="Open Sans"/>
                <a:cs typeface="Open Sans"/>
                <a:sym typeface="Open Sans"/>
              </a:rPr>
              <a:t> (Read 2) </a:t>
            </a:r>
          </a:p>
          <a:p>
            <a:pPr algn="just">
              <a:lnSpc>
                <a:spcPts val="3919"/>
              </a:lnSpc>
            </a:pPr>
            <a:r>
              <a:rPr lang="en-US" sz="2799">
                <a:solidFill>
                  <a:srgbClr val="FFFFFF"/>
                </a:solidFill>
                <a:latin typeface="Open Sans"/>
                <a:ea typeface="Open Sans"/>
                <a:cs typeface="Open Sans"/>
                <a:sym typeface="Open Sans"/>
              </a:rPr>
              <a:t>Questi file contengono reads paired-end in formato FASTQ, generate dall’African Centre of Excellence for Genomics of Infectious Diseases (ACEGID).</a:t>
            </a:r>
          </a:p>
        </p:txBody>
      </p:sp>
      <p:sp>
        <p:nvSpPr>
          <p:cNvPr id="7" name="TextBox 7"/>
          <p:cNvSpPr txBox="1"/>
          <p:nvPr/>
        </p:nvSpPr>
        <p:spPr>
          <a:xfrm>
            <a:off x="9144000" y="3665376"/>
            <a:ext cx="6809416" cy="49390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Per l’allineamento delle reads è stato utilizzato il genoma di riferimento del virus SARS-CoV-2, scaricato da NCBI: </a:t>
            </a:r>
          </a:p>
          <a:p>
            <a:pPr marL="604519" lvl="1" indent="-302260" algn="just">
              <a:lnSpc>
                <a:spcPts val="3919"/>
              </a:lnSpc>
              <a:buFont typeface="Arial"/>
              <a:buChar char="•"/>
            </a:pPr>
            <a:r>
              <a:rPr lang="en-US" sz="2799">
                <a:solidFill>
                  <a:srgbClr val="FFFFFF"/>
                </a:solidFill>
                <a:latin typeface="Open Sans"/>
                <a:ea typeface="Open Sans"/>
                <a:cs typeface="Open Sans"/>
                <a:sym typeface="Open Sans"/>
              </a:rPr>
              <a:t>Accession Number: NC_045512.2 </a:t>
            </a:r>
          </a:p>
          <a:p>
            <a:pPr marL="604519" lvl="1" indent="-302260" algn="just">
              <a:lnSpc>
                <a:spcPts val="3919"/>
              </a:lnSpc>
              <a:buFont typeface="Arial"/>
              <a:buChar char="•"/>
            </a:pPr>
            <a:r>
              <a:rPr lang="en-US" sz="2799">
                <a:solidFill>
                  <a:srgbClr val="FFFFFF"/>
                </a:solidFill>
                <a:latin typeface="Open Sans"/>
                <a:ea typeface="Open Sans"/>
                <a:cs typeface="Open Sans"/>
                <a:sym typeface="Open Sans"/>
              </a:rPr>
              <a:t>URL:https://www.ncbi.nlm.nih.gov/nuccore/NC_045512.2 </a:t>
            </a:r>
          </a:p>
          <a:p>
            <a:pPr marL="604519" lvl="1" indent="-302260" algn="just">
              <a:lnSpc>
                <a:spcPts val="3919"/>
              </a:lnSpc>
              <a:buFont typeface="Arial"/>
              <a:buChar char="•"/>
            </a:pPr>
            <a:r>
              <a:rPr lang="en-US" sz="2799">
                <a:solidFill>
                  <a:srgbClr val="FFFFFF"/>
                </a:solidFill>
                <a:latin typeface="Open Sans"/>
                <a:ea typeface="Open Sans"/>
                <a:cs typeface="Open Sans"/>
                <a:sym typeface="Open Sans"/>
              </a:rPr>
              <a:t>Nome file: </a:t>
            </a:r>
            <a:r>
              <a:rPr lang="en-US" sz="2799" b="1">
                <a:solidFill>
                  <a:srgbClr val="FFFFFF"/>
                </a:solidFill>
                <a:latin typeface="Open Sans Bold"/>
                <a:ea typeface="Open Sans Bold"/>
                <a:cs typeface="Open Sans Bold"/>
                <a:sym typeface="Open Sans Bold"/>
              </a:rPr>
              <a:t>NC 045512.2.fna</a:t>
            </a:r>
            <a:r>
              <a:rPr lang="en-US" sz="2799">
                <a:solidFill>
                  <a:srgbClr val="FFFFFF"/>
                </a:solidFill>
                <a:latin typeface="Open Sans"/>
                <a:ea typeface="Open Sans"/>
                <a:cs typeface="Open Sans"/>
                <a:sym typeface="Open Sans"/>
              </a:rPr>
              <a:t> </a:t>
            </a:r>
          </a:p>
          <a:p>
            <a:pPr algn="just">
              <a:lnSpc>
                <a:spcPts val="3919"/>
              </a:lnSpc>
            </a:pPr>
            <a:r>
              <a:rPr lang="en-US" sz="2799">
                <a:solidFill>
                  <a:srgbClr val="FFFFFF"/>
                </a:solidFill>
                <a:latin typeface="Open Sans"/>
                <a:ea typeface="Open Sans"/>
                <a:cs typeface="Open Sans"/>
                <a:sym typeface="Open Sans"/>
              </a:rPr>
              <a:t>Il file è in formato FASTA e contiene la sequenza completa del genoma di riferimento.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F3A68"/>
        </a:solidFill>
        <a:effectLst/>
      </p:bgPr>
    </p:bg>
    <p:spTree>
      <p:nvGrpSpPr>
        <p:cNvPr id="1" name=""/>
        <p:cNvGrpSpPr/>
        <p:nvPr/>
      </p:nvGrpSpPr>
      <p:grpSpPr>
        <a:xfrm>
          <a:off x="0" y="0"/>
          <a:ext cx="0" cy="0"/>
          <a:chOff x="0" y="0"/>
          <a:chExt cx="0" cy="0"/>
        </a:xfrm>
      </p:grpSpPr>
      <p:sp>
        <p:nvSpPr>
          <p:cNvPr id="2" name="TextBox 2"/>
          <p:cNvSpPr txBox="1"/>
          <p:nvPr/>
        </p:nvSpPr>
        <p:spPr>
          <a:xfrm>
            <a:off x="1028700" y="1162050"/>
            <a:ext cx="14748766" cy="779145"/>
          </a:xfrm>
          <a:prstGeom prst="rect">
            <a:avLst/>
          </a:prstGeom>
        </p:spPr>
        <p:txBody>
          <a:bodyPr lIns="0" tIns="0" rIns="0" bIns="0" rtlCol="0" anchor="t">
            <a:spAutoFit/>
          </a:bodyPr>
          <a:lstStyle/>
          <a:p>
            <a:pPr algn="l">
              <a:lnSpc>
                <a:spcPts val="5640"/>
              </a:lnSpc>
            </a:pPr>
            <a:r>
              <a:rPr lang="en-US" sz="6000" b="1" spc="-65">
                <a:solidFill>
                  <a:srgbClr val="E26F6F"/>
                </a:solidFill>
                <a:latin typeface="Rubik Bold"/>
                <a:ea typeface="Rubik Bold"/>
                <a:cs typeface="Rubik Bold"/>
                <a:sym typeface="Rubik Bold"/>
              </a:rPr>
              <a:t>QUALITY CONTROL CON FASTQC</a:t>
            </a:r>
          </a:p>
        </p:txBody>
      </p:sp>
      <p:sp>
        <p:nvSpPr>
          <p:cNvPr id="3" name="TextBox 3"/>
          <p:cNvSpPr txBox="1"/>
          <p:nvPr/>
        </p:nvSpPr>
        <p:spPr>
          <a:xfrm>
            <a:off x="1028700" y="1969481"/>
            <a:ext cx="14045793" cy="9766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L’analisi della qualità delle reads è stata effettuata con FASTQC per individuare potenziali problemi nei dati di sequenziamento di SARS-CoV-2.</a:t>
            </a:r>
          </a:p>
        </p:txBody>
      </p:sp>
      <p:sp>
        <p:nvSpPr>
          <p:cNvPr id="4" name="TextBox 4"/>
          <p:cNvSpPr txBox="1"/>
          <p:nvPr/>
        </p:nvSpPr>
        <p:spPr>
          <a:xfrm>
            <a:off x="1028700" y="3946082"/>
            <a:ext cx="14045793" cy="19672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Il controllo qualità delle reads è stato eseguito utilizzando lo strumento </a:t>
            </a:r>
            <a:r>
              <a:rPr lang="en-US" sz="2799" b="1">
                <a:solidFill>
                  <a:srgbClr val="FFFFFF"/>
                </a:solidFill>
                <a:latin typeface="Open Sans Bold"/>
                <a:ea typeface="Open Sans Bold"/>
                <a:cs typeface="Open Sans Bold"/>
                <a:sym typeface="Open Sans Bold"/>
              </a:rPr>
              <a:t>FASTQC (versione 0.12.1)</a:t>
            </a:r>
            <a:r>
              <a:rPr lang="en-US" sz="2799">
                <a:solidFill>
                  <a:srgbClr val="FFFFFF"/>
                </a:solidFill>
                <a:latin typeface="Open Sans"/>
                <a:ea typeface="Open Sans"/>
                <a:cs typeface="Open Sans"/>
                <a:sym typeface="Open Sans"/>
              </a:rPr>
              <a:t> disponibile su Galaxy. FASTQC è stato eseguito separatamente su entrambi i file ‘read1‘ e ‘read2‘ con i parametri di default.</a:t>
            </a:r>
          </a:p>
          <a:p>
            <a:pPr algn="just">
              <a:lnSpc>
                <a:spcPts val="3919"/>
              </a:lnSpc>
            </a:pPr>
            <a:r>
              <a:rPr lang="en-US" sz="2799">
                <a:solidFill>
                  <a:srgbClr val="FFFFFF"/>
                </a:solidFill>
                <a:latin typeface="Open Sans"/>
                <a:ea typeface="Open Sans"/>
                <a:cs typeface="Open Sans"/>
                <a:sym typeface="Open Sans"/>
              </a:rPr>
              <a:t>Dopodiché sono stati analizzati i </a:t>
            </a:r>
            <a:r>
              <a:rPr lang="en-US" sz="2799" b="1">
                <a:solidFill>
                  <a:srgbClr val="FFFFFF"/>
                </a:solidFill>
                <a:latin typeface="Open Sans Bold"/>
                <a:ea typeface="Open Sans Bold"/>
                <a:cs typeface="Open Sans Bold"/>
                <a:sym typeface="Open Sans Bold"/>
              </a:rPr>
              <a:t>file HTML</a:t>
            </a:r>
            <a:r>
              <a:rPr lang="en-US" sz="2799">
                <a:solidFill>
                  <a:srgbClr val="FFFFFF"/>
                </a:solidFill>
                <a:latin typeface="Open Sans"/>
                <a:ea typeface="Open Sans"/>
                <a:cs typeface="Open Sans"/>
                <a:sym typeface="Open Sans"/>
              </a:rPr>
              <a:t> generati ed i relativi </a:t>
            </a:r>
            <a:r>
              <a:rPr lang="en-US" sz="2799" b="1">
                <a:solidFill>
                  <a:srgbClr val="FFFFFF"/>
                </a:solidFill>
                <a:latin typeface="Open Sans Bold"/>
                <a:ea typeface="Open Sans Bold"/>
                <a:cs typeface="Open Sans Bold"/>
                <a:sym typeface="Open Sans Bold"/>
              </a:rPr>
              <a:t>grafici</a:t>
            </a:r>
            <a:r>
              <a:rPr lang="en-US" sz="2799">
                <a:solidFill>
                  <a:srgbClr val="FFFFFF"/>
                </a:solidFill>
                <a:latin typeface="Open Sans"/>
                <a:ea typeface="Open Sans"/>
                <a:cs typeface="Open Sans"/>
                <a:sym typeface="Open Sans"/>
              </a:rPr>
              <a:t>.</a:t>
            </a:r>
          </a:p>
        </p:txBody>
      </p:sp>
      <p:sp>
        <p:nvSpPr>
          <p:cNvPr id="5" name="TextBox 5"/>
          <p:cNvSpPr txBox="1"/>
          <p:nvPr/>
        </p:nvSpPr>
        <p:spPr>
          <a:xfrm>
            <a:off x="1028700" y="3468562"/>
            <a:ext cx="12771933" cy="448945"/>
          </a:xfrm>
          <a:prstGeom prst="rect">
            <a:avLst/>
          </a:prstGeom>
        </p:spPr>
        <p:txBody>
          <a:bodyPr lIns="0" tIns="0" rIns="0" bIns="0" rtlCol="0" anchor="t">
            <a:spAutoFit/>
          </a:bodyPr>
          <a:lstStyle/>
          <a:p>
            <a:pPr marL="0" lvl="0" indent="0" algn="l">
              <a:lnSpc>
                <a:spcPts val="3290"/>
              </a:lnSpc>
              <a:spcBef>
                <a:spcPct val="0"/>
              </a:spcBef>
            </a:pPr>
            <a:r>
              <a:rPr lang="en-US" sz="3500" b="1" spc="-38">
                <a:solidFill>
                  <a:srgbClr val="D39C2C"/>
                </a:solidFill>
                <a:latin typeface="Rubik Bold"/>
                <a:ea typeface="Rubik Bold"/>
                <a:cs typeface="Rubik Bold"/>
                <a:sym typeface="Rubik Bold"/>
              </a:rPr>
              <a:t>Fase esecutiva</a:t>
            </a:r>
          </a:p>
        </p:txBody>
      </p:sp>
      <p:pic>
        <p:nvPicPr>
          <p:cNvPr id="6" name="Picture 6"/>
          <p:cNvPicPr>
            <a:picLocks noChangeAspect="1"/>
          </p:cNvPicPr>
          <p:nvPr/>
        </p:nvPicPr>
        <p:blipFill>
          <a:blip r:embed="rId2"/>
          <a:stretch>
            <a:fillRect/>
          </a:stretch>
        </p:blipFill>
        <p:spPr>
          <a:xfrm>
            <a:off x="7429431" y="6034320"/>
            <a:ext cx="3429136" cy="39199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F3A68"/>
        </a:solidFill>
        <a:effectLst/>
      </p:bgPr>
    </p:bg>
    <p:spTree>
      <p:nvGrpSpPr>
        <p:cNvPr id="1" name=""/>
        <p:cNvGrpSpPr/>
        <p:nvPr/>
      </p:nvGrpSpPr>
      <p:grpSpPr>
        <a:xfrm>
          <a:off x="0" y="0"/>
          <a:ext cx="0" cy="0"/>
          <a:chOff x="0" y="0"/>
          <a:chExt cx="0" cy="0"/>
        </a:xfrm>
      </p:grpSpPr>
      <p:sp>
        <p:nvSpPr>
          <p:cNvPr id="2" name="Freeform 2"/>
          <p:cNvSpPr/>
          <p:nvPr/>
        </p:nvSpPr>
        <p:spPr>
          <a:xfrm>
            <a:off x="1028700" y="3628930"/>
            <a:ext cx="4368884" cy="3009069"/>
          </a:xfrm>
          <a:custGeom>
            <a:avLst/>
            <a:gdLst/>
            <a:ahLst/>
            <a:cxnLst/>
            <a:rect l="l" t="t" r="r" b="b"/>
            <a:pathLst>
              <a:path w="4368884" h="3009069">
                <a:moveTo>
                  <a:pt x="0" y="0"/>
                </a:moveTo>
                <a:lnTo>
                  <a:pt x="4368884" y="0"/>
                </a:lnTo>
                <a:lnTo>
                  <a:pt x="4368884" y="3009069"/>
                </a:lnTo>
                <a:lnTo>
                  <a:pt x="0" y="3009069"/>
                </a:lnTo>
                <a:lnTo>
                  <a:pt x="0" y="0"/>
                </a:lnTo>
                <a:close/>
              </a:path>
            </a:pathLst>
          </a:custGeom>
          <a:blipFill>
            <a:blip r:embed="rId2"/>
            <a:stretch>
              <a:fillRect/>
            </a:stretch>
          </a:blipFill>
        </p:spPr>
        <p:txBody>
          <a:bodyPr/>
          <a:lstStyle/>
          <a:p>
            <a:endParaRPr lang="it-IT"/>
          </a:p>
        </p:txBody>
      </p:sp>
      <p:sp>
        <p:nvSpPr>
          <p:cNvPr id="3" name="Freeform 3"/>
          <p:cNvSpPr/>
          <p:nvPr/>
        </p:nvSpPr>
        <p:spPr>
          <a:xfrm>
            <a:off x="13165328" y="3628930"/>
            <a:ext cx="4093972" cy="3009069"/>
          </a:xfrm>
          <a:custGeom>
            <a:avLst/>
            <a:gdLst/>
            <a:ahLst/>
            <a:cxnLst/>
            <a:rect l="l" t="t" r="r" b="b"/>
            <a:pathLst>
              <a:path w="4093972" h="3009069">
                <a:moveTo>
                  <a:pt x="0" y="0"/>
                </a:moveTo>
                <a:lnTo>
                  <a:pt x="4093972" y="0"/>
                </a:lnTo>
                <a:lnTo>
                  <a:pt x="4093972" y="3009069"/>
                </a:lnTo>
                <a:lnTo>
                  <a:pt x="0" y="3009069"/>
                </a:lnTo>
                <a:lnTo>
                  <a:pt x="0" y="0"/>
                </a:lnTo>
                <a:close/>
              </a:path>
            </a:pathLst>
          </a:custGeom>
          <a:blipFill>
            <a:blip r:embed="rId3"/>
            <a:stretch>
              <a:fillRect/>
            </a:stretch>
          </a:blipFill>
        </p:spPr>
        <p:txBody>
          <a:bodyPr/>
          <a:lstStyle/>
          <a:p>
            <a:endParaRPr lang="it-IT"/>
          </a:p>
        </p:txBody>
      </p:sp>
      <p:sp>
        <p:nvSpPr>
          <p:cNvPr id="4" name="Freeform 4"/>
          <p:cNvSpPr/>
          <p:nvPr/>
        </p:nvSpPr>
        <p:spPr>
          <a:xfrm>
            <a:off x="6910925" y="3638965"/>
            <a:ext cx="4466151" cy="3009069"/>
          </a:xfrm>
          <a:custGeom>
            <a:avLst/>
            <a:gdLst/>
            <a:ahLst/>
            <a:cxnLst/>
            <a:rect l="l" t="t" r="r" b="b"/>
            <a:pathLst>
              <a:path w="4466151" h="3009069">
                <a:moveTo>
                  <a:pt x="0" y="0"/>
                </a:moveTo>
                <a:lnTo>
                  <a:pt x="4466150" y="0"/>
                </a:lnTo>
                <a:lnTo>
                  <a:pt x="4466150" y="3009070"/>
                </a:lnTo>
                <a:lnTo>
                  <a:pt x="0" y="3009070"/>
                </a:lnTo>
                <a:lnTo>
                  <a:pt x="0" y="0"/>
                </a:lnTo>
                <a:close/>
              </a:path>
            </a:pathLst>
          </a:custGeom>
          <a:blipFill>
            <a:blip r:embed="rId4"/>
            <a:stretch>
              <a:fillRect/>
            </a:stretch>
          </a:blipFill>
        </p:spPr>
        <p:txBody>
          <a:bodyPr/>
          <a:lstStyle/>
          <a:p>
            <a:endParaRPr lang="it-IT"/>
          </a:p>
        </p:txBody>
      </p:sp>
      <p:sp>
        <p:nvSpPr>
          <p:cNvPr id="5" name="Freeform 5"/>
          <p:cNvSpPr/>
          <p:nvPr/>
        </p:nvSpPr>
        <p:spPr>
          <a:xfrm>
            <a:off x="3357353" y="9016675"/>
            <a:ext cx="713357" cy="717269"/>
          </a:xfrm>
          <a:custGeom>
            <a:avLst/>
            <a:gdLst/>
            <a:ahLst/>
            <a:cxnLst/>
            <a:rect l="l" t="t" r="r" b="b"/>
            <a:pathLst>
              <a:path w="713357" h="717269">
                <a:moveTo>
                  <a:pt x="0" y="0"/>
                </a:moveTo>
                <a:lnTo>
                  <a:pt x="713356" y="0"/>
                </a:lnTo>
                <a:lnTo>
                  <a:pt x="713356" y="717269"/>
                </a:lnTo>
                <a:lnTo>
                  <a:pt x="0" y="7172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
        <p:nvSpPr>
          <p:cNvPr id="6" name="TextBox 6"/>
          <p:cNvSpPr txBox="1"/>
          <p:nvPr/>
        </p:nvSpPr>
        <p:spPr>
          <a:xfrm>
            <a:off x="1028700" y="1496695"/>
            <a:ext cx="16230600" cy="19672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L’analisi di FASTQC su read1 ha evidenziato una buona qualità generale delle reads.</a:t>
            </a:r>
          </a:p>
          <a:p>
            <a:pPr algn="just">
              <a:lnSpc>
                <a:spcPts val="3919"/>
              </a:lnSpc>
            </a:pPr>
            <a:r>
              <a:rPr lang="en-US" sz="2799">
                <a:solidFill>
                  <a:srgbClr val="FFFFFF"/>
                </a:solidFill>
                <a:latin typeface="Open Sans"/>
                <a:ea typeface="Open Sans"/>
                <a:cs typeface="Open Sans"/>
                <a:sym typeface="Open Sans"/>
              </a:rPr>
              <a:t>I grafici </a:t>
            </a:r>
            <a:r>
              <a:rPr lang="en-US" sz="2799" b="1">
                <a:solidFill>
                  <a:srgbClr val="FFFFFF"/>
                </a:solidFill>
                <a:latin typeface="Open Sans Bold"/>
                <a:ea typeface="Open Sans Bold"/>
                <a:cs typeface="Open Sans Bold"/>
                <a:sym typeface="Open Sans Bold"/>
              </a:rPr>
              <a:t>”Per Base Sequen ce Quality”</a:t>
            </a:r>
            <a:r>
              <a:rPr lang="en-US" sz="2799">
                <a:solidFill>
                  <a:srgbClr val="FFFFFF"/>
                </a:solidFill>
                <a:latin typeface="Open Sans"/>
                <a:ea typeface="Open Sans"/>
                <a:cs typeface="Open Sans"/>
                <a:sym typeface="Open Sans"/>
              </a:rPr>
              <a:t> (Figura 1), </a:t>
            </a:r>
            <a:r>
              <a:rPr lang="en-US" sz="2799" b="1">
                <a:solidFill>
                  <a:srgbClr val="FFFFFF"/>
                </a:solidFill>
                <a:latin typeface="Open Sans Bold"/>
                <a:ea typeface="Open Sans Bold"/>
                <a:cs typeface="Open Sans Bold"/>
                <a:sym typeface="Open Sans Bold"/>
              </a:rPr>
              <a:t>”Per tile sequence quality”</a:t>
            </a:r>
            <a:r>
              <a:rPr lang="en-US" sz="2799">
                <a:solidFill>
                  <a:srgbClr val="FFFFFF"/>
                </a:solidFill>
                <a:latin typeface="Open Sans"/>
                <a:ea typeface="Open Sans"/>
                <a:cs typeface="Open Sans"/>
                <a:sym typeface="Open Sans"/>
              </a:rPr>
              <a:t> (Figura 2) e </a:t>
            </a:r>
            <a:r>
              <a:rPr lang="en-US" sz="2799" b="1">
                <a:solidFill>
                  <a:srgbClr val="FFFFFF"/>
                </a:solidFill>
                <a:latin typeface="Open Sans Bold"/>
                <a:ea typeface="Open Sans Bold"/>
                <a:cs typeface="Open Sans Bold"/>
                <a:sym typeface="Open Sans Bold"/>
              </a:rPr>
              <a:t>”Per Sequence Quality Scores”</a:t>
            </a:r>
            <a:r>
              <a:rPr lang="en-US" sz="2799">
                <a:solidFill>
                  <a:srgbClr val="FFFFFF"/>
                </a:solidFill>
                <a:latin typeface="Open Sans"/>
                <a:ea typeface="Open Sans"/>
                <a:cs typeface="Open Sans"/>
                <a:sym typeface="Open Sans"/>
              </a:rPr>
              <a:t> (Figura 3) hanno mostrato punteggi di qualità Phred prevalentemente superiori a 30, indicando un’elevata accuratezza delle chiamate di base.</a:t>
            </a:r>
          </a:p>
        </p:txBody>
      </p:sp>
      <p:sp>
        <p:nvSpPr>
          <p:cNvPr id="7" name="TextBox 7"/>
          <p:cNvSpPr txBox="1"/>
          <p:nvPr/>
        </p:nvSpPr>
        <p:spPr>
          <a:xfrm>
            <a:off x="1028700" y="1104900"/>
            <a:ext cx="12771933" cy="448945"/>
          </a:xfrm>
          <a:prstGeom prst="rect">
            <a:avLst/>
          </a:prstGeom>
        </p:spPr>
        <p:txBody>
          <a:bodyPr lIns="0" tIns="0" rIns="0" bIns="0" rtlCol="0" anchor="t">
            <a:spAutoFit/>
          </a:bodyPr>
          <a:lstStyle/>
          <a:p>
            <a:pPr marL="0" lvl="0" indent="0" algn="l">
              <a:lnSpc>
                <a:spcPts val="3290"/>
              </a:lnSpc>
              <a:spcBef>
                <a:spcPct val="0"/>
              </a:spcBef>
            </a:pPr>
            <a:r>
              <a:rPr lang="en-US" sz="3500" b="1" spc="-38">
                <a:solidFill>
                  <a:srgbClr val="D39C2C"/>
                </a:solidFill>
                <a:latin typeface="Rubik Bold"/>
                <a:ea typeface="Rubik Bold"/>
                <a:cs typeface="Rubik Bold"/>
                <a:sym typeface="Rubik Bold"/>
              </a:rPr>
              <a:t>Analisi dei grafici (read1)</a:t>
            </a:r>
          </a:p>
        </p:txBody>
      </p:sp>
      <p:sp>
        <p:nvSpPr>
          <p:cNvPr id="8" name="TextBox 8"/>
          <p:cNvSpPr txBox="1"/>
          <p:nvPr/>
        </p:nvSpPr>
        <p:spPr>
          <a:xfrm>
            <a:off x="1028700" y="6912780"/>
            <a:ext cx="4368884" cy="24625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Figura 1: Il grafico mostra la distribuzione dei punteggi di qualità Phred per ciascuna posizione nelle reads.</a:t>
            </a:r>
          </a:p>
        </p:txBody>
      </p:sp>
      <p:sp>
        <p:nvSpPr>
          <p:cNvPr id="9" name="TextBox 9"/>
          <p:cNvSpPr txBox="1"/>
          <p:nvPr/>
        </p:nvSpPr>
        <p:spPr>
          <a:xfrm>
            <a:off x="6959558" y="6912780"/>
            <a:ext cx="4368884" cy="14719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Figura 2: Il grafico non evidenzia alcun valore anomalo.</a:t>
            </a:r>
          </a:p>
        </p:txBody>
      </p:sp>
      <p:sp>
        <p:nvSpPr>
          <p:cNvPr id="10" name="TextBox 10"/>
          <p:cNvSpPr txBox="1"/>
          <p:nvPr/>
        </p:nvSpPr>
        <p:spPr>
          <a:xfrm>
            <a:off x="13027872" y="6912780"/>
            <a:ext cx="4368884" cy="1471930"/>
          </a:xfrm>
          <a:prstGeom prst="rect">
            <a:avLst/>
          </a:prstGeom>
        </p:spPr>
        <p:txBody>
          <a:bodyPr lIns="0" tIns="0" rIns="0" bIns="0" rtlCol="0" anchor="t">
            <a:spAutoFit/>
          </a:bodyPr>
          <a:lstStyle/>
          <a:p>
            <a:pPr algn="just">
              <a:lnSpc>
                <a:spcPts val="3919"/>
              </a:lnSpc>
            </a:pPr>
            <a:r>
              <a:rPr lang="en-US" sz="2799">
                <a:solidFill>
                  <a:srgbClr val="FFFFFF"/>
                </a:solidFill>
                <a:latin typeface="Open Sans"/>
                <a:ea typeface="Open Sans"/>
                <a:cs typeface="Open Sans"/>
                <a:sym typeface="Open Sans"/>
              </a:rPr>
              <a:t>Figura 3: Il grafico mostra la distribuzione dei punteggi di qualità media.</a:t>
            </a:r>
          </a:p>
        </p:txBody>
      </p:sp>
      <p:sp>
        <p:nvSpPr>
          <p:cNvPr id="11" name="Freeform 11"/>
          <p:cNvSpPr/>
          <p:nvPr/>
        </p:nvSpPr>
        <p:spPr>
          <a:xfrm>
            <a:off x="9144000" y="8026075"/>
            <a:ext cx="713357" cy="717269"/>
          </a:xfrm>
          <a:custGeom>
            <a:avLst/>
            <a:gdLst/>
            <a:ahLst/>
            <a:cxnLst/>
            <a:rect l="l" t="t" r="r" b="b"/>
            <a:pathLst>
              <a:path w="713357" h="717269">
                <a:moveTo>
                  <a:pt x="0" y="0"/>
                </a:moveTo>
                <a:lnTo>
                  <a:pt x="713357" y="0"/>
                </a:lnTo>
                <a:lnTo>
                  <a:pt x="713357" y="717269"/>
                </a:lnTo>
                <a:lnTo>
                  <a:pt x="0" y="7172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
        <p:nvSpPr>
          <p:cNvPr id="12" name="Freeform 12"/>
          <p:cNvSpPr/>
          <p:nvPr/>
        </p:nvSpPr>
        <p:spPr>
          <a:xfrm>
            <a:off x="14855636" y="8541031"/>
            <a:ext cx="713357" cy="717269"/>
          </a:xfrm>
          <a:custGeom>
            <a:avLst/>
            <a:gdLst/>
            <a:ahLst/>
            <a:cxnLst/>
            <a:rect l="l" t="t" r="r" b="b"/>
            <a:pathLst>
              <a:path w="713357" h="717269">
                <a:moveTo>
                  <a:pt x="0" y="0"/>
                </a:moveTo>
                <a:lnTo>
                  <a:pt x="713357" y="0"/>
                </a:lnTo>
                <a:lnTo>
                  <a:pt x="713357" y="717269"/>
                </a:lnTo>
                <a:lnTo>
                  <a:pt x="0" y="7172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2990</Words>
  <Application>Microsoft Office PowerPoint</Application>
  <PresentationFormat>Personalizzato</PresentationFormat>
  <Paragraphs>177</Paragraphs>
  <Slides>21</Slides>
  <Notes>9</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21</vt:i4>
      </vt:variant>
    </vt:vector>
  </HeadingPairs>
  <TitlesOfParts>
    <vt:vector size="28" baseType="lpstr">
      <vt:lpstr>Rubik</vt:lpstr>
      <vt:lpstr>Rubik Bold</vt:lpstr>
      <vt:lpstr>Arial</vt:lpstr>
      <vt:lpstr>Open Sans Bold</vt:lpstr>
      <vt:lpstr>Calibri</vt:lpstr>
      <vt:lpstr>Open Sans</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Analisi di sequenziamento di SARS-CoV-2:</dc:title>
  <cp:lastModifiedBy>GIOVANNI ARCANGELI</cp:lastModifiedBy>
  <cp:revision>3</cp:revision>
  <dcterms:created xsi:type="dcterms:W3CDTF">2006-08-16T00:00:00Z</dcterms:created>
  <dcterms:modified xsi:type="dcterms:W3CDTF">2025-02-03T21:36:17Z</dcterms:modified>
  <dc:identifier>DAGd8sRh0IY</dc:identifier>
</cp:coreProperties>
</file>